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2" r:id="rId2"/>
    <p:sldId id="259" r:id="rId3"/>
    <p:sldId id="278" r:id="rId4"/>
    <p:sldId id="286" r:id="rId5"/>
    <p:sldId id="281" r:id="rId6"/>
    <p:sldId id="279" r:id="rId7"/>
    <p:sldId id="284" r:id="rId8"/>
    <p:sldId id="285" r:id="rId9"/>
    <p:sldId id="274" r:id="rId10"/>
    <p:sldId id="287" r:id="rId11"/>
    <p:sldId id="288" r:id="rId12"/>
    <p:sldId id="289" r:id="rId13"/>
    <p:sldId id="257" r:id="rId14"/>
    <p:sldId id="290" r:id="rId15"/>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36EFA"/>
    <a:srgbClr val="EF5538"/>
    <a:srgbClr val="00CC96"/>
    <a:srgbClr val="F25B06"/>
    <a:srgbClr val="188741"/>
    <a:srgbClr val="A71016"/>
    <a:srgbClr val="CF2590"/>
    <a:srgbClr val="BA141A"/>
    <a:srgbClr val="470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77" autoAdjust="0"/>
    <p:restoredTop sz="94660"/>
  </p:normalViewPr>
  <p:slideViewPr>
    <p:cSldViewPr snapToGrid="0">
      <p:cViewPr varScale="1">
        <p:scale>
          <a:sx n="66" d="100"/>
          <a:sy n="66" d="100"/>
        </p:scale>
        <p:origin x="53" y="7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GitHub\FUSE\CWatM_settings\cwatm_setting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Water</a:t>
            </a:r>
            <a:r>
              <a:rPr lang="en-US" baseline="0" dirty="0"/>
              <a:t> use coefficients (Kc), </a:t>
            </a:r>
          </a:p>
          <a:p>
            <a:pPr>
              <a:defRPr/>
            </a:pPr>
            <a:r>
              <a:rPr lang="en-US" baseline="0" dirty="0"/>
              <a:t>growth-stage specific</a:t>
            </a:r>
            <a:endParaRPr lang="en-US" dirty="0"/>
          </a:p>
        </c:rich>
      </c:tx>
      <c:layout>
        <c:manualLayout>
          <c:xMode val="edge"/>
          <c:yMode val="edge"/>
          <c:x val="0.25066411842590053"/>
          <c:y val="5.881062767399968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AT"/>
        </a:p>
      </c:txPr>
    </c:title>
    <c:autoTitleDeleted val="0"/>
    <c:plotArea>
      <c:layout/>
      <c:barChart>
        <c:barDir val="col"/>
        <c:grouping val="clustered"/>
        <c:varyColors val="0"/>
        <c:ser>
          <c:idx val="0"/>
          <c:order val="0"/>
          <c:tx>
            <c:strRef>
              <c:f>Crops!$I$1</c:f>
              <c:strCache>
                <c:ptCount val="1"/>
                <c:pt idx="0">
                  <c:v>KC1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(Crops!$I$3,Crops!$I$6:$I$9)</c:f>
              <c:numCache>
                <c:formatCode>0.00</c:formatCode>
                <c:ptCount val="5"/>
                <c:pt idx="0">
                  <c:v>0.4</c:v>
                </c:pt>
                <c:pt idx="1">
                  <c:v>0.7</c:v>
                </c:pt>
                <c:pt idx="2">
                  <c:v>0.45</c:v>
                </c:pt>
                <c:pt idx="3">
                  <c:v>0.45</c:v>
                </c:pt>
                <c:pt idx="4">
                  <c:v>0.45</c:v>
                </c:pt>
              </c:numCache>
            </c:numRef>
          </c:val>
          <c:extLst>
            <c:ext xmlns:c16="http://schemas.microsoft.com/office/drawing/2014/chart" uri="{C3380CC4-5D6E-409C-BE32-E72D297353CC}">
              <c16:uniqueId val="{00000000-1AFE-4479-980B-B1CBE68605AA}"/>
            </c:ext>
          </c:extLst>
        </c:ser>
        <c:ser>
          <c:idx val="1"/>
          <c:order val="1"/>
          <c:tx>
            <c:strRef>
              <c:f>Crops!$J$1</c:f>
              <c:strCache>
                <c:ptCount val="1"/>
                <c:pt idx="0">
                  <c:v>KC2</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(Crops!$J$3,Crops!$J$6:$J$9)</c:f>
              <c:numCache>
                <c:formatCode>0.00</c:formatCode>
                <c:ptCount val="5"/>
                <c:pt idx="0">
                  <c:v>0.8</c:v>
                </c:pt>
                <c:pt idx="1">
                  <c:v>0.92500000000000004</c:v>
                </c:pt>
                <c:pt idx="2">
                  <c:v>0.75</c:v>
                </c:pt>
                <c:pt idx="3">
                  <c:v>0.75</c:v>
                </c:pt>
                <c:pt idx="4">
                  <c:v>0.75</c:v>
                </c:pt>
              </c:numCache>
            </c:numRef>
          </c:val>
          <c:extLst>
            <c:ext xmlns:c16="http://schemas.microsoft.com/office/drawing/2014/chart" uri="{C3380CC4-5D6E-409C-BE32-E72D297353CC}">
              <c16:uniqueId val="{00000001-1AFE-4479-980B-B1CBE68605AA}"/>
            </c:ext>
          </c:extLst>
        </c:ser>
        <c:ser>
          <c:idx val="2"/>
          <c:order val="2"/>
          <c:tx>
            <c:strRef>
              <c:f>Crops!$K$1</c:f>
              <c:strCache>
                <c:ptCount val="1"/>
                <c:pt idx="0">
                  <c:v>KC3</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(Crops!$K$3,Crops!$K$6:$K$9)</c:f>
              <c:numCache>
                <c:formatCode>0.00</c:formatCode>
                <c:ptCount val="5"/>
                <c:pt idx="0">
                  <c:v>1.25</c:v>
                </c:pt>
                <c:pt idx="1">
                  <c:v>1.1499999999999999</c:v>
                </c:pt>
                <c:pt idx="2">
                  <c:v>0.95</c:v>
                </c:pt>
                <c:pt idx="3">
                  <c:v>0.95</c:v>
                </c:pt>
                <c:pt idx="4">
                  <c:v>0.95</c:v>
                </c:pt>
              </c:numCache>
            </c:numRef>
          </c:val>
          <c:extLst>
            <c:ext xmlns:c16="http://schemas.microsoft.com/office/drawing/2014/chart" uri="{C3380CC4-5D6E-409C-BE32-E72D297353CC}">
              <c16:uniqueId val="{00000002-1AFE-4479-980B-B1CBE68605AA}"/>
            </c:ext>
          </c:extLst>
        </c:ser>
        <c:ser>
          <c:idx val="3"/>
          <c:order val="3"/>
          <c:tx>
            <c:strRef>
              <c:f>Crops!$L$1</c:f>
              <c:strCache>
                <c:ptCount val="1"/>
                <c:pt idx="0">
                  <c:v>KC4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(Crops!$L$3,Crops!$L$6:$L$9)</c:f>
              <c:numCache>
                <c:formatCode>0.00</c:formatCode>
                <c:ptCount val="5"/>
                <c:pt idx="0">
                  <c:v>0.75</c:v>
                </c:pt>
                <c:pt idx="1">
                  <c:v>0.55000000000000004</c:v>
                </c:pt>
                <c:pt idx="2">
                  <c:v>0.75</c:v>
                </c:pt>
                <c:pt idx="3">
                  <c:v>0.75</c:v>
                </c:pt>
                <c:pt idx="4">
                  <c:v>0.75</c:v>
                </c:pt>
              </c:numCache>
            </c:numRef>
          </c:val>
          <c:extLst>
            <c:ext xmlns:c16="http://schemas.microsoft.com/office/drawing/2014/chart" uri="{C3380CC4-5D6E-409C-BE32-E72D297353CC}">
              <c16:uniqueId val="{00000003-1AFE-4479-980B-B1CBE68605AA}"/>
            </c:ext>
          </c:extLst>
        </c:ser>
        <c:dLbls>
          <c:showLegendKey val="0"/>
          <c:showVal val="0"/>
          <c:showCatName val="0"/>
          <c:showSerName val="0"/>
          <c:showPercent val="0"/>
          <c:showBubbleSize val="0"/>
        </c:dLbls>
        <c:gapWidth val="100"/>
        <c:overlap val="-24"/>
        <c:axId val="731577048"/>
        <c:axId val="692583184"/>
      </c:barChart>
      <c:catAx>
        <c:axId val="731577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crossAx val="692583184"/>
        <c:crosses val="autoZero"/>
        <c:auto val="1"/>
        <c:lblAlgn val="ctr"/>
        <c:lblOffset val="100"/>
        <c:noMultiLvlLbl val="0"/>
      </c:catAx>
      <c:valAx>
        <c:axId val="6925831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crossAx val="731577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lumMod val="50000"/>
          <a:lumOff val="50000"/>
        </a:schemeClr>
      </a:solidFill>
    </a:ln>
    <a:effectLst/>
  </c:spPr>
  <c:txPr>
    <a:bodyPr/>
    <a:lstStyle/>
    <a:p>
      <a:pPr>
        <a:defRPr/>
      </a:pPr>
      <a:endParaRPr lang="en-A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E2704-1D4B-4A1C-A965-82CC757CCE0B}" type="datetimeFigureOut">
              <a:rPr lang="en-AT" smtClean="0"/>
              <a:t>10/06/2020</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81997-53A5-4C0B-82EB-41590E4F2EA5}" type="slidenum">
              <a:rPr lang="en-AT" smtClean="0"/>
              <a:t>‹#›</a:t>
            </a:fld>
            <a:endParaRPr lang="en-AT"/>
          </a:p>
        </p:txBody>
      </p:sp>
    </p:spTree>
    <p:extLst>
      <p:ext uri="{BB962C8B-B14F-4D97-AF65-F5344CB8AC3E}">
        <p14:creationId xmlns:p14="http://schemas.microsoft.com/office/powerpoint/2010/main" val="385902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4</a:t>
            </a:fld>
            <a:endParaRPr lang="en-AT"/>
          </a:p>
        </p:txBody>
      </p:sp>
    </p:spTree>
    <p:extLst>
      <p:ext uri="{BB962C8B-B14F-4D97-AF65-F5344CB8AC3E}">
        <p14:creationId xmlns:p14="http://schemas.microsoft.com/office/powerpoint/2010/main" val="198555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7</a:t>
            </a:fld>
            <a:endParaRPr lang="en-AT"/>
          </a:p>
        </p:txBody>
      </p:sp>
    </p:spTree>
    <p:extLst>
      <p:ext uri="{BB962C8B-B14F-4D97-AF65-F5344CB8AC3E}">
        <p14:creationId xmlns:p14="http://schemas.microsoft.com/office/powerpoint/2010/main" val="229361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Snowmelt coefficient in [m/C deg/day] as a degree-day factor</a:t>
            </a:r>
            <a:endParaRPr lang="en-US" dirty="0"/>
          </a:p>
          <a:p>
            <a:r>
              <a:rPr lang="en-US" dirty="0">
                <a:solidFill>
                  <a:srgbClr val="FF0000"/>
                </a:solidFill>
              </a:rPr>
              <a:t>Recession coefficient factor: factor to adjust the base flow recession constant </a:t>
            </a:r>
          </a:p>
          <a:p>
            <a:r>
              <a:rPr lang="en-US" dirty="0">
                <a:solidFill>
                  <a:srgbClr val="FF0000"/>
                </a:solidFill>
              </a:rPr>
              <a:t>Runoff concentration factor: a factor for the concentration time of run-off in each grid-cell</a:t>
            </a:r>
          </a:p>
          <a:p>
            <a:r>
              <a:rPr lang="en-US" dirty="0">
                <a:solidFill>
                  <a:srgbClr val="FF0000"/>
                </a:solidFill>
              </a:rPr>
              <a:t>Normal storage limit: the fraction of storage capacity used as normal storage limit</a:t>
            </a:r>
          </a:p>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13</a:t>
            </a:fld>
            <a:endParaRPr lang="en-AT"/>
          </a:p>
        </p:txBody>
      </p:sp>
    </p:spTree>
    <p:extLst>
      <p:ext uri="{BB962C8B-B14F-4D97-AF65-F5344CB8AC3E}">
        <p14:creationId xmlns:p14="http://schemas.microsoft.com/office/powerpoint/2010/main" val="177909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a:p>
        </p:txBody>
      </p:sp>
      <p:sp>
        <p:nvSpPr>
          <p:cNvPr id="4" name="Slide Number Placeholder 3"/>
          <p:cNvSpPr>
            <a:spLocks noGrp="1"/>
          </p:cNvSpPr>
          <p:nvPr>
            <p:ph type="sldNum" sz="quarter" idx="5"/>
          </p:nvPr>
        </p:nvSpPr>
        <p:spPr/>
        <p:txBody>
          <a:bodyPr/>
          <a:lstStyle/>
          <a:p>
            <a:fld id="{DBC81997-53A5-4C0B-82EB-41590E4F2EA5}" type="slidenum">
              <a:rPr lang="en-AT" smtClean="0"/>
              <a:t>14</a:t>
            </a:fld>
            <a:endParaRPr lang="en-AT"/>
          </a:p>
        </p:txBody>
      </p:sp>
    </p:spTree>
    <p:extLst>
      <p:ext uri="{BB962C8B-B14F-4D97-AF65-F5344CB8AC3E}">
        <p14:creationId xmlns:p14="http://schemas.microsoft.com/office/powerpoint/2010/main" val="530497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7C7-6272-4EC5-93A9-C7C6268B73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876F4D3E-5AF7-4D0A-9816-88C8EF33E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28482072-3442-41D8-9007-6A1F971127C5}"/>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02107865-E244-4FCE-8EC8-E2A16B9E27B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AE1A78-DC70-430D-817E-423F61C3373F}"/>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28003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ADD2-454B-4752-9AB9-9E8DF0A94CF7}"/>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97ED8CF1-04E1-4D09-AF49-7CCB57E873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DBB215CC-5B8E-430F-A247-4A13F0700D3F}"/>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5AC7429B-68BD-4E6A-B3D3-0C5758F318E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4971150-4593-41C5-8E7E-8335A08B2729}"/>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668785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A8E78-96D7-440C-87E3-DF81E2894C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ACEF4B74-6290-4C6A-8124-309B0B0D5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7D93091E-C81F-4227-9AA3-8B9F930288F5}"/>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641F02F3-7CA3-47B0-B8B5-49332DAAEA0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307E9F6-0924-4742-8B61-DE193E344B7E}"/>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44743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3530-9070-447B-885E-3935654455B5}"/>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65FBEC3E-97D7-44B9-9CE6-ECD79EEB4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39D5338C-1F22-4D7B-9320-5EA25410C73A}"/>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6D8B0810-143B-4230-A154-6EEAFA8C379C}"/>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66304CB-32E9-4184-A972-53FC03EAFE06}"/>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976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1EB6-FF24-4CE7-9152-8905F6028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AB58B966-7BEE-4425-BA4A-E67EA592D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799CC-2D9F-4AFC-8DEB-98808C0F38EA}"/>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921D03D0-14DD-4A0F-BCB2-C73FBDF6880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F64DCA2A-3385-451A-9652-1CD5F7CCED78}"/>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004553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7CAD-93D6-452F-A5CC-0C864451F65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9028735-D671-4744-8793-CA85E9626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F05CD9EC-2728-43B4-BC02-F19C7CBEA6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569480A7-133C-4962-ACD6-A4048CF8E8FE}"/>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6" name="Footer Placeholder 5">
            <a:extLst>
              <a:ext uri="{FF2B5EF4-FFF2-40B4-BE49-F238E27FC236}">
                <a16:creationId xmlns:a16="http://schemas.microsoft.com/office/drawing/2014/main" id="{FCB10B9F-5337-4FEA-AA70-79215A246DF9}"/>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ACCF10F-3111-4987-ABEC-5CE2643B260D}"/>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99416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D1D3-B588-4822-8A30-6EA9167396F2}"/>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9C279B7A-88DA-418C-A686-123A97BCD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5B93DD-88E3-483A-91A2-D10509BFF7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67456DD7-A884-43E2-84A9-4F61EAD04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C51EE-40A2-49DC-AE41-2333D6362D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5A14F2EE-A049-4CE0-B339-C5415F8AE4DD}"/>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8" name="Footer Placeholder 7">
            <a:extLst>
              <a:ext uri="{FF2B5EF4-FFF2-40B4-BE49-F238E27FC236}">
                <a16:creationId xmlns:a16="http://schemas.microsoft.com/office/drawing/2014/main" id="{C2AEAD12-8A36-416E-871C-EE727262C4E9}"/>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FFB14DF3-2863-45E4-9BBF-514F89A29878}"/>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78045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5E10-F7B2-4A37-9A50-B5054F3B5D87}"/>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764E225-ED51-4500-8E4D-19B19459D191}"/>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4" name="Footer Placeholder 3">
            <a:extLst>
              <a:ext uri="{FF2B5EF4-FFF2-40B4-BE49-F238E27FC236}">
                <a16:creationId xmlns:a16="http://schemas.microsoft.com/office/drawing/2014/main" id="{E8DFC12D-11BD-441A-902A-778A1C31D91B}"/>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3783118A-6360-47D4-8D80-0869DADFDFE0}"/>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282848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7DB2-6462-4FFD-9DE0-9AFD06752672}"/>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3" name="Footer Placeholder 2">
            <a:extLst>
              <a:ext uri="{FF2B5EF4-FFF2-40B4-BE49-F238E27FC236}">
                <a16:creationId xmlns:a16="http://schemas.microsoft.com/office/drawing/2014/main" id="{801342B9-C48F-407A-B93C-B75A11D0ED7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E57A73D9-F4B3-46BE-A574-11E7871A1EA4}"/>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57115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011F-EFBA-466F-9FFA-70045C31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729B148E-3322-43A7-A5AB-C73A2FBB9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7A5314A3-6504-4BFF-8EE2-66EFCD36D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ABB0E-0984-40C0-9C81-C42377AA2F5F}"/>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6" name="Footer Placeholder 5">
            <a:extLst>
              <a:ext uri="{FF2B5EF4-FFF2-40B4-BE49-F238E27FC236}">
                <a16:creationId xmlns:a16="http://schemas.microsoft.com/office/drawing/2014/main" id="{905448E9-8F30-4332-AA6D-ADDDD933BC8E}"/>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FDBD0B9-2796-482F-A6AC-39BBCABA2E01}"/>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707954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D7E0-EFA1-4508-A7CE-23C3396E4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C0DF1FA9-8F6F-4783-BA99-C00EF6C51D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124276B0-E2A5-4398-BF3D-A41E3B7CD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C0A8D-EEA8-43FE-B04D-A6F1058C5CF5}"/>
              </a:ext>
            </a:extLst>
          </p:cNvPr>
          <p:cNvSpPr>
            <a:spLocks noGrp="1"/>
          </p:cNvSpPr>
          <p:nvPr>
            <p:ph type="dt" sz="half" idx="10"/>
          </p:nvPr>
        </p:nvSpPr>
        <p:spPr/>
        <p:txBody>
          <a:bodyPr/>
          <a:lstStyle/>
          <a:p>
            <a:fld id="{4045EA37-E144-497E-989A-817250126791}" type="datetimeFigureOut">
              <a:rPr lang="en-AT" smtClean="0"/>
              <a:t>10/06/2020</a:t>
            </a:fld>
            <a:endParaRPr lang="en-AT"/>
          </a:p>
        </p:txBody>
      </p:sp>
      <p:sp>
        <p:nvSpPr>
          <p:cNvPr id="6" name="Footer Placeholder 5">
            <a:extLst>
              <a:ext uri="{FF2B5EF4-FFF2-40B4-BE49-F238E27FC236}">
                <a16:creationId xmlns:a16="http://schemas.microsoft.com/office/drawing/2014/main" id="{B0DBC1DF-F57A-4975-A790-91F6F0B397C9}"/>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831021-80D1-43D3-89F8-F09BBFE06971}"/>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96433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D521F5-4297-4F2F-AA8A-510673617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9E1DD294-1C08-4FAE-8B10-6CED302F0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6B23D5F5-12A1-4A09-8589-317CBE6B0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EA37-E144-497E-989A-817250126791}" type="datetimeFigureOut">
              <a:rPr lang="en-AT" smtClean="0"/>
              <a:t>10/06/2020</a:t>
            </a:fld>
            <a:endParaRPr lang="en-AT"/>
          </a:p>
        </p:txBody>
      </p:sp>
      <p:sp>
        <p:nvSpPr>
          <p:cNvPr id="5" name="Footer Placeholder 4">
            <a:extLst>
              <a:ext uri="{FF2B5EF4-FFF2-40B4-BE49-F238E27FC236}">
                <a16:creationId xmlns:a16="http://schemas.microsoft.com/office/drawing/2014/main" id="{0935A8E6-DB16-463D-9B10-88097F451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F1C02680-C2A0-4232-9C2E-51B82FC74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0FE9C-AF9F-424A-997F-387275068709}" type="slidenum">
              <a:rPr lang="en-AT" smtClean="0"/>
              <a:t>‹#›</a:t>
            </a:fld>
            <a:endParaRPr lang="en-AT"/>
          </a:p>
        </p:txBody>
      </p:sp>
    </p:spTree>
    <p:extLst>
      <p:ext uri="{BB962C8B-B14F-4D97-AF65-F5344CB8AC3E}">
        <p14:creationId xmlns:p14="http://schemas.microsoft.com/office/powerpoint/2010/main" val="3598693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video" Target="../media/media4.mp4"/><Relationship Id="rId13" Type="http://schemas.microsoft.com/office/2007/relationships/media" Target="../media/media7.mp4"/><Relationship Id="rId18" Type="http://schemas.openxmlformats.org/officeDocument/2006/relationships/notesSlide" Target="../notesSlides/notesSlide2.xml"/><Relationship Id="rId26" Type="http://schemas.openxmlformats.org/officeDocument/2006/relationships/image" Target="../media/image18.png"/><Relationship Id="rId3" Type="http://schemas.microsoft.com/office/2007/relationships/media" Target="../media/media2.mp4"/><Relationship Id="rId21" Type="http://schemas.openxmlformats.org/officeDocument/2006/relationships/image" Target="../media/image1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slideLayout" Target="../slideLayouts/slideLayout7.xml"/><Relationship Id="rId25" Type="http://schemas.openxmlformats.org/officeDocument/2006/relationships/image" Target="../media/image17.png"/><Relationship Id="rId2" Type="http://schemas.openxmlformats.org/officeDocument/2006/relationships/video" Target="../media/media1.mp4"/><Relationship Id="rId16" Type="http://schemas.openxmlformats.org/officeDocument/2006/relationships/video" Target="../media/media8.mp4"/><Relationship Id="rId20" Type="http://schemas.openxmlformats.org/officeDocument/2006/relationships/image" Target="../media/image1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16.png"/><Relationship Id="rId5" Type="http://schemas.microsoft.com/office/2007/relationships/media" Target="../media/media3.mp4"/><Relationship Id="rId15" Type="http://schemas.microsoft.com/office/2007/relationships/media" Target="../media/media8.mp4"/><Relationship Id="rId23" Type="http://schemas.openxmlformats.org/officeDocument/2006/relationships/image" Target="../media/image15.png"/><Relationship Id="rId10" Type="http://schemas.openxmlformats.org/officeDocument/2006/relationships/video" Target="../media/media5.mp4"/><Relationship Id="rId19" Type="http://schemas.openxmlformats.org/officeDocument/2006/relationships/image" Target="../media/image1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media/media7.mp4"/><Relationship Id="rId2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84D5B9-75ED-4B6A-964F-320E88F3685F}"/>
              </a:ext>
            </a:extLst>
          </p:cNvPr>
          <p:cNvSpPr/>
          <p:nvPr/>
        </p:nvSpPr>
        <p:spPr>
          <a:xfrm>
            <a:off x="1" y="0"/>
            <a:ext cx="5254898"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626B5B99-27F7-473A-AC03-EB424F85E330}"/>
              </a:ext>
            </a:extLst>
          </p:cNvPr>
          <p:cNvSpPr txBox="1">
            <a:spLocks/>
          </p:cNvSpPr>
          <p:nvPr/>
        </p:nvSpPr>
        <p:spPr>
          <a:xfrm>
            <a:off x="6729497" y="1516931"/>
            <a:ext cx="4141703" cy="1128509"/>
          </a:xfrm>
          <a:prstGeom prst="rect">
            <a:avLst/>
          </a:prstGeom>
        </p:spPr>
        <p:txBody>
          <a:bodyPr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tx1">
                    <a:lumMod val="75000"/>
                    <a:lumOff val="25000"/>
                  </a:schemeClr>
                </a:solidFill>
              </a:rPr>
              <a:t>Hydrological </a:t>
            </a:r>
          </a:p>
          <a:p>
            <a:r>
              <a:rPr lang="en-US" sz="6000" dirty="0">
                <a:solidFill>
                  <a:schemeClr val="tx1">
                    <a:lumMod val="75000"/>
                    <a:lumOff val="25000"/>
                  </a:schemeClr>
                </a:solidFill>
              </a:rPr>
              <a:t>Module</a:t>
            </a:r>
          </a:p>
        </p:txBody>
      </p:sp>
      <p:sp>
        <p:nvSpPr>
          <p:cNvPr id="3" name="Subtitle 2">
            <a:extLst>
              <a:ext uri="{FF2B5EF4-FFF2-40B4-BE49-F238E27FC236}">
                <a16:creationId xmlns:a16="http://schemas.microsoft.com/office/drawing/2014/main" id="{C21D4BEE-60A0-41C7-9E2B-8D502D3A66A1}"/>
              </a:ext>
            </a:extLst>
          </p:cNvPr>
          <p:cNvSpPr txBox="1">
            <a:spLocks/>
          </p:cNvSpPr>
          <p:nvPr/>
        </p:nvSpPr>
        <p:spPr>
          <a:xfrm>
            <a:off x="6805930" y="2345010"/>
            <a:ext cx="4853380" cy="166116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75000"/>
                    <a:lumOff val="25000"/>
                  </a:schemeClr>
                </a:solidFill>
              </a:rPr>
              <a:t>Mikhail Smilovic</a:t>
            </a:r>
          </a:p>
          <a:p>
            <a:pPr marL="0" indent="0">
              <a:buNone/>
            </a:pPr>
            <a:r>
              <a:rPr lang="en-US" sz="2400" dirty="0">
                <a:solidFill>
                  <a:schemeClr val="tx1">
                    <a:lumMod val="75000"/>
                    <a:lumOff val="25000"/>
                  </a:schemeClr>
                </a:solidFill>
              </a:rPr>
              <a:t>FUSE team meeting on June 8, 2020</a:t>
            </a:r>
          </a:p>
        </p:txBody>
      </p:sp>
      <p:pic>
        <p:nvPicPr>
          <p:cNvPr id="4" name="Picture 3" descr="A herd of cattle walking across a beach next to a body of water&#10;&#10;Description automatically generated">
            <a:extLst>
              <a:ext uri="{FF2B5EF4-FFF2-40B4-BE49-F238E27FC236}">
                <a16:creationId xmlns:a16="http://schemas.microsoft.com/office/drawing/2014/main" id="{60AB1C4C-C7B8-43AD-B6F1-9843C5213AA5}"/>
              </a:ext>
            </a:extLst>
          </p:cNvPr>
          <p:cNvPicPr>
            <a:picLocks noChangeAspect="1"/>
          </p:cNvPicPr>
          <p:nvPr/>
        </p:nvPicPr>
        <p:blipFill rotWithShape="1">
          <a:blip r:embed="rId2">
            <a:extLst>
              <a:ext uri="{28A0092B-C50C-407E-A947-70E740481C1C}">
                <a14:useLocalDpi xmlns:a14="http://schemas.microsoft.com/office/drawing/2010/main" val="0"/>
              </a:ext>
            </a:extLst>
          </a:blip>
          <a:srcRect t="22177" b="2823"/>
          <a:stretch/>
        </p:blipFill>
        <p:spPr>
          <a:xfrm>
            <a:off x="0" y="1951059"/>
            <a:ext cx="5254899" cy="2955881"/>
          </a:xfrm>
          <a:prstGeom prst="rect">
            <a:avLst/>
          </a:prstGeom>
        </p:spPr>
      </p:pic>
      <p:sp>
        <p:nvSpPr>
          <p:cNvPr id="5" name="Oval 4">
            <a:extLst>
              <a:ext uri="{FF2B5EF4-FFF2-40B4-BE49-F238E27FC236}">
                <a16:creationId xmlns:a16="http://schemas.microsoft.com/office/drawing/2014/main" id="{CB623D2E-67C3-4273-8503-E664DDF88A52}"/>
              </a:ext>
            </a:extLst>
          </p:cNvPr>
          <p:cNvSpPr/>
          <p:nvPr/>
        </p:nvSpPr>
        <p:spPr>
          <a:xfrm>
            <a:off x="6937103" y="4655160"/>
            <a:ext cx="515757" cy="503560"/>
          </a:xfrm>
          <a:prstGeom prst="ellipse">
            <a:avLst/>
          </a:prstGeom>
          <a:solidFill>
            <a:srgbClr val="636EFA"/>
          </a:solidFill>
          <a:ln>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A745C8B0-43CD-4950-828B-F6F13D9DADFF}"/>
              </a:ext>
            </a:extLst>
          </p:cNvPr>
          <p:cNvSpPr/>
          <p:nvPr/>
        </p:nvSpPr>
        <p:spPr>
          <a:xfrm>
            <a:off x="8454133" y="4655160"/>
            <a:ext cx="515757" cy="503560"/>
          </a:xfrm>
          <a:prstGeom prst="ellipse">
            <a:avLst/>
          </a:prstGeom>
          <a:solidFill>
            <a:srgbClr val="EF5538"/>
          </a:solidFill>
          <a:ln>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Oval 6">
            <a:extLst>
              <a:ext uri="{FF2B5EF4-FFF2-40B4-BE49-F238E27FC236}">
                <a16:creationId xmlns:a16="http://schemas.microsoft.com/office/drawing/2014/main" id="{99B07D88-6DD4-4BF4-89BD-A22C750D57C1}"/>
              </a:ext>
            </a:extLst>
          </p:cNvPr>
          <p:cNvSpPr/>
          <p:nvPr/>
        </p:nvSpPr>
        <p:spPr>
          <a:xfrm>
            <a:off x="7695618" y="4655160"/>
            <a:ext cx="515757" cy="503560"/>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370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a:extLst>
              <a:ext uri="{FF2B5EF4-FFF2-40B4-BE49-F238E27FC236}">
                <a16:creationId xmlns:a16="http://schemas.microsoft.com/office/drawing/2014/main" id="{01DAF796-2EB0-461B-8A67-64C3E6FAAC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655111" y="4160474"/>
            <a:ext cx="4919778" cy="2140680"/>
          </a:xfrm>
        </p:spPr>
      </p:pic>
      <p:sp>
        <p:nvSpPr>
          <p:cNvPr id="7" name="Rectangle 6">
            <a:extLst>
              <a:ext uri="{FF2B5EF4-FFF2-40B4-BE49-F238E27FC236}">
                <a16:creationId xmlns:a16="http://schemas.microsoft.com/office/drawing/2014/main" id="{EBDD7F2A-0CBF-4ACE-BE43-C8AB5F9B7B4D}"/>
              </a:ext>
            </a:extLst>
          </p:cNvPr>
          <p:cNvSpPr/>
          <p:nvPr/>
        </p:nvSpPr>
        <p:spPr>
          <a:xfrm>
            <a:off x="2074437" y="4917082"/>
            <a:ext cx="616013" cy="310451"/>
          </a:xfrm>
          <a:prstGeom prst="rect">
            <a:avLst/>
          </a:prstGeom>
          <a:noFill/>
          <a:ln w="381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EF5538"/>
              </a:solidFill>
            </a:endParaRPr>
          </a:p>
        </p:txBody>
      </p:sp>
      <p:pic>
        <p:nvPicPr>
          <p:cNvPr id="3" name="Picture 2" descr="A close up of a map&#10;&#10;Description automatically generated">
            <a:extLst>
              <a:ext uri="{FF2B5EF4-FFF2-40B4-BE49-F238E27FC236}">
                <a16:creationId xmlns:a16="http://schemas.microsoft.com/office/drawing/2014/main" id="{19CC54D0-FEC0-48C5-88CC-1A082C924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7113" y="3429000"/>
            <a:ext cx="5070230" cy="3259434"/>
          </a:xfrm>
          <a:prstGeom prst="rect">
            <a:avLst/>
          </a:prstGeom>
        </p:spPr>
      </p:pic>
      <p:pic>
        <p:nvPicPr>
          <p:cNvPr id="5" name="Picture 4" descr="A close up of a map&#10;&#10;Description automatically generated">
            <a:extLst>
              <a:ext uri="{FF2B5EF4-FFF2-40B4-BE49-F238E27FC236}">
                <a16:creationId xmlns:a16="http://schemas.microsoft.com/office/drawing/2014/main" id="{982619CA-C770-42BB-8730-E6BCACC4D1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2696" y="1059107"/>
            <a:ext cx="3686500" cy="2369893"/>
          </a:xfrm>
          <a:prstGeom prst="rect">
            <a:avLst/>
          </a:prstGeom>
        </p:spPr>
      </p:pic>
      <p:pic>
        <p:nvPicPr>
          <p:cNvPr id="10" name="Picture 9" descr="A close up of a map&#10;&#10;Description automatically generated">
            <a:extLst>
              <a:ext uri="{FF2B5EF4-FFF2-40B4-BE49-F238E27FC236}">
                <a16:creationId xmlns:a16="http://schemas.microsoft.com/office/drawing/2014/main" id="{BC353070-8BC6-401A-95E9-702401E737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388" y="1059107"/>
            <a:ext cx="3686501" cy="2369894"/>
          </a:xfrm>
          <a:prstGeom prst="rect">
            <a:avLst/>
          </a:prstGeom>
        </p:spPr>
      </p:pic>
      <p:sp>
        <p:nvSpPr>
          <p:cNvPr id="16" name="Rectangle 15">
            <a:extLst>
              <a:ext uri="{FF2B5EF4-FFF2-40B4-BE49-F238E27FC236}">
                <a16:creationId xmlns:a16="http://schemas.microsoft.com/office/drawing/2014/main" id="{643C84A8-7138-4AFE-809D-568824F21560}"/>
              </a:ext>
            </a:extLst>
          </p:cNvPr>
          <p:cNvSpPr/>
          <p:nvPr/>
        </p:nvSpPr>
        <p:spPr>
          <a:xfrm>
            <a:off x="1338136" y="4748686"/>
            <a:ext cx="668762" cy="310451"/>
          </a:xfrm>
          <a:prstGeom prst="rect">
            <a:avLst/>
          </a:prstGeom>
          <a:noFill/>
          <a:ln w="381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EF5538"/>
              </a:solidFill>
            </a:endParaRPr>
          </a:p>
        </p:txBody>
      </p:sp>
      <p:sp>
        <p:nvSpPr>
          <p:cNvPr id="18" name="Rectangle 17">
            <a:extLst>
              <a:ext uri="{FF2B5EF4-FFF2-40B4-BE49-F238E27FC236}">
                <a16:creationId xmlns:a16="http://schemas.microsoft.com/office/drawing/2014/main" id="{7DAB6714-B7C0-4635-8317-AE1FA402B2A7}"/>
              </a:ext>
            </a:extLst>
          </p:cNvPr>
          <p:cNvSpPr/>
          <p:nvPr/>
        </p:nvSpPr>
        <p:spPr>
          <a:xfrm>
            <a:off x="814754" y="5058718"/>
            <a:ext cx="1046765" cy="251836"/>
          </a:xfrm>
          <a:prstGeom prst="rect">
            <a:avLst/>
          </a:prstGeom>
          <a:noFill/>
          <a:ln w="381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EF5538"/>
              </a:solidFill>
            </a:endParaRPr>
          </a:p>
        </p:txBody>
      </p:sp>
      <p:sp>
        <p:nvSpPr>
          <p:cNvPr id="24" name="Title 1">
            <a:extLst>
              <a:ext uri="{FF2B5EF4-FFF2-40B4-BE49-F238E27FC236}">
                <a16:creationId xmlns:a16="http://schemas.microsoft.com/office/drawing/2014/main" id="{BF8DA95E-E089-44F7-8377-6D50958B7121}"/>
              </a:ext>
            </a:extLst>
          </p:cNvPr>
          <p:cNvSpPr txBox="1">
            <a:spLocks/>
          </p:cNvSpPr>
          <p:nvPr/>
        </p:nvSpPr>
        <p:spPr>
          <a:xfrm>
            <a:off x="8304346" y="1482022"/>
            <a:ext cx="38393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36EFA"/>
                </a:solidFill>
              </a:rPr>
              <a:t>Reservoirs </a:t>
            </a:r>
            <a:br>
              <a:rPr lang="en-US" dirty="0">
                <a:solidFill>
                  <a:srgbClr val="636EFA"/>
                </a:solidFill>
              </a:rPr>
            </a:br>
            <a:r>
              <a:rPr lang="en-US" sz="2800" dirty="0">
                <a:solidFill>
                  <a:srgbClr val="636EFA"/>
                </a:solidFill>
              </a:rPr>
              <a:t>example years 2005-06</a:t>
            </a:r>
            <a:endParaRPr lang="en-AT" dirty="0">
              <a:solidFill>
                <a:srgbClr val="636EFA"/>
              </a:solidFill>
            </a:endParaRPr>
          </a:p>
        </p:txBody>
      </p:sp>
      <p:sp>
        <p:nvSpPr>
          <p:cNvPr id="25" name="Rectangle 24">
            <a:extLst>
              <a:ext uri="{FF2B5EF4-FFF2-40B4-BE49-F238E27FC236}">
                <a16:creationId xmlns:a16="http://schemas.microsoft.com/office/drawing/2014/main" id="{795D8FB5-DA1D-4A7E-AF5A-3AD469E06182}"/>
              </a:ext>
            </a:extLst>
          </p:cNvPr>
          <p:cNvSpPr/>
          <p:nvPr/>
        </p:nvSpPr>
        <p:spPr>
          <a:xfrm>
            <a:off x="8210550" y="1339850"/>
            <a:ext cx="3791294" cy="1600200"/>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831010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p&#10;&#10;Description automatically generated">
            <a:extLst>
              <a:ext uri="{FF2B5EF4-FFF2-40B4-BE49-F238E27FC236}">
                <a16:creationId xmlns:a16="http://schemas.microsoft.com/office/drawing/2014/main" id="{3ECDB739-7814-416E-B424-099F1F1A9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554" y="2437760"/>
            <a:ext cx="6733681" cy="4328795"/>
          </a:xfrm>
          <a:prstGeom prst="rect">
            <a:avLst/>
          </a:prstGeom>
        </p:spPr>
      </p:pic>
      <p:pic>
        <p:nvPicPr>
          <p:cNvPr id="17" name="Picture 16">
            <a:extLst>
              <a:ext uri="{FF2B5EF4-FFF2-40B4-BE49-F238E27FC236}">
                <a16:creationId xmlns:a16="http://schemas.microsoft.com/office/drawing/2014/main" id="{51B6CFBA-9714-4475-AEB7-8AC19E5C7166}"/>
              </a:ext>
            </a:extLst>
          </p:cNvPr>
          <p:cNvPicPr>
            <a:picLocks noChangeAspect="1"/>
          </p:cNvPicPr>
          <p:nvPr/>
        </p:nvPicPr>
        <p:blipFill rotWithShape="1">
          <a:blip r:embed="rId3"/>
          <a:srcRect l="7644" t="18946" r="50385" b="7123"/>
          <a:stretch/>
        </p:blipFill>
        <p:spPr>
          <a:xfrm>
            <a:off x="417734" y="3695700"/>
            <a:ext cx="4793482" cy="2849734"/>
          </a:xfrm>
          <a:prstGeom prst="rect">
            <a:avLst/>
          </a:prstGeom>
        </p:spPr>
      </p:pic>
      <p:sp>
        <p:nvSpPr>
          <p:cNvPr id="19" name="Title 1">
            <a:extLst>
              <a:ext uri="{FF2B5EF4-FFF2-40B4-BE49-F238E27FC236}">
                <a16:creationId xmlns:a16="http://schemas.microsoft.com/office/drawing/2014/main" id="{D293A536-EB7C-4F96-B32D-A810CF01E411}"/>
              </a:ext>
            </a:extLst>
          </p:cNvPr>
          <p:cNvSpPr txBox="1">
            <a:spLocks/>
          </p:cNvSpPr>
          <p:nvPr/>
        </p:nvSpPr>
        <p:spPr>
          <a:xfrm>
            <a:off x="8599795" y="1477168"/>
            <a:ext cx="38393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36EFA"/>
                </a:solidFill>
              </a:rPr>
              <a:t>Groundwater</a:t>
            </a:r>
          </a:p>
        </p:txBody>
      </p:sp>
      <p:sp>
        <p:nvSpPr>
          <p:cNvPr id="20" name="Rectangle 19">
            <a:extLst>
              <a:ext uri="{FF2B5EF4-FFF2-40B4-BE49-F238E27FC236}">
                <a16:creationId xmlns:a16="http://schemas.microsoft.com/office/drawing/2014/main" id="{1F12B532-03D9-420B-A1EB-0D1AEB99EA3F}"/>
              </a:ext>
            </a:extLst>
          </p:cNvPr>
          <p:cNvSpPr/>
          <p:nvPr/>
        </p:nvSpPr>
        <p:spPr>
          <a:xfrm>
            <a:off x="8210550" y="1339850"/>
            <a:ext cx="3791294" cy="1600200"/>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21" name="Picture 20" descr="A close up of text on a white background&#10;&#10;Description automatically generated">
            <a:extLst>
              <a:ext uri="{FF2B5EF4-FFF2-40B4-BE49-F238E27FC236}">
                <a16:creationId xmlns:a16="http://schemas.microsoft.com/office/drawing/2014/main" id="{F845A0CA-F321-4F6A-AD45-4D60FC5D3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072" y="407404"/>
            <a:ext cx="5115128" cy="3288296"/>
          </a:xfrm>
          <a:prstGeom prst="rect">
            <a:avLst/>
          </a:prstGeom>
        </p:spPr>
      </p:pic>
    </p:spTree>
    <p:extLst>
      <p:ext uri="{BB962C8B-B14F-4D97-AF65-F5344CB8AC3E}">
        <p14:creationId xmlns:p14="http://schemas.microsoft.com/office/powerpoint/2010/main" val="247371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FE3F5D-8D77-48C9-BF45-FDFE0B6A9B86}"/>
              </a:ext>
            </a:extLst>
          </p:cNvPr>
          <p:cNvSpPr/>
          <p:nvPr/>
        </p:nvSpPr>
        <p:spPr>
          <a:xfrm>
            <a:off x="0" y="0"/>
            <a:ext cx="12192000" cy="685800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p>
        </p:txBody>
      </p:sp>
      <p:pic>
        <p:nvPicPr>
          <p:cNvPr id="2054" name="Picture 6">
            <a:extLst>
              <a:ext uri="{FF2B5EF4-FFF2-40B4-BE49-F238E27FC236}">
                <a16:creationId xmlns:a16="http://schemas.microsoft.com/office/drawing/2014/main" id="{16849998-E980-4436-8016-CFDF2D997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3299" y="0"/>
            <a:ext cx="914241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259ECCF4-7EA5-4C4C-AE5A-DDB0845C6F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41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49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8B2-16B9-406D-BFA2-F8DE707F8A24}"/>
              </a:ext>
            </a:extLst>
          </p:cNvPr>
          <p:cNvSpPr>
            <a:spLocks noGrp="1"/>
          </p:cNvSpPr>
          <p:nvPr>
            <p:ph type="title"/>
          </p:nvPr>
        </p:nvSpPr>
        <p:spPr/>
        <p:txBody>
          <a:bodyPr/>
          <a:lstStyle/>
          <a:p>
            <a:r>
              <a:rPr lang="en-US" dirty="0"/>
              <a:t>Calibration parameters</a:t>
            </a:r>
            <a:endParaRPr lang="en-AT" dirty="0"/>
          </a:p>
        </p:txBody>
      </p:sp>
      <p:graphicFrame>
        <p:nvGraphicFramePr>
          <p:cNvPr id="4" name="Table 4">
            <a:extLst>
              <a:ext uri="{FF2B5EF4-FFF2-40B4-BE49-F238E27FC236}">
                <a16:creationId xmlns:a16="http://schemas.microsoft.com/office/drawing/2014/main" id="{A9DA64F2-B86A-453C-979C-323F3D99AE11}"/>
              </a:ext>
            </a:extLst>
          </p:cNvPr>
          <p:cNvGraphicFramePr>
            <a:graphicFrameLocks noGrp="1"/>
          </p:cNvGraphicFramePr>
          <p:nvPr>
            <p:extLst>
              <p:ext uri="{D42A27DB-BD31-4B8C-83A1-F6EECF244321}">
                <p14:modId xmlns:p14="http://schemas.microsoft.com/office/powerpoint/2010/main" val="2571434200"/>
              </p:ext>
            </p:extLst>
          </p:nvPr>
        </p:nvGraphicFramePr>
        <p:xfrm>
          <a:off x="1218819" y="1583690"/>
          <a:ext cx="9754362" cy="4676693"/>
        </p:xfrm>
        <a:graphic>
          <a:graphicData uri="http://schemas.openxmlformats.org/drawingml/2006/table">
            <a:tbl>
              <a:tblPr firstRow="1" bandRow="1">
                <a:tableStyleId>{5C22544A-7EE6-4342-B048-85BDC9FD1C3A}</a:tableStyleId>
              </a:tblPr>
              <a:tblGrid>
                <a:gridCol w="3431559">
                  <a:extLst>
                    <a:ext uri="{9D8B030D-6E8A-4147-A177-3AD203B41FA5}">
                      <a16:colId xmlns:a16="http://schemas.microsoft.com/office/drawing/2014/main" val="1590822719"/>
                    </a:ext>
                  </a:extLst>
                </a:gridCol>
                <a:gridCol w="1273796">
                  <a:extLst>
                    <a:ext uri="{9D8B030D-6E8A-4147-A177-3AD203B41FA5}">
                      <a16:colId xmlns:a16="http://schemas.microsoft.com/office/drawing/2014/main" val="3142508624"/>
                    </a:ext>
                  </a:extLst>
                </a:gridCol>
                <a:gridCol w="1273796">
                  <a:extLst>
                    <a:ext uri="{9D8B030D-6E8A-4147-A177-3AD203B41FA5}">
                      <a16:colId xmlns:a16="http://schemas.microsoft.com/office/drawing/2014/main" val="2032256562"/>
                    </a:ext>
                  </a:extLst>
                </a:gridCol>
                <a:gridCol w="1179852">
                  <a:extLst>
                    <a:ext uri="{9D8B030D-6E8A-4147-A177-3AD203B41FA5}">
                      <a16:colId xmlns:a16="http://schemas.microsoft.com/office/drawing/2014/main" val="1153594631"/>
                    </a:ext>
                  </a:extLst>
                </a:gridCol>
                <a:gridCol w="2595359">
                  <a:extLst>
                    <a:ext uri="{9D8B030D-6E8A-4147-A177-3AD203B41FA5}">
                      <a16:colId xmlns:a16="http://schemas.microsoft.com/office/drawing/2014/main" val="2033787665"/>
                    </a:ext>
                  </a:extLst>
                </a:gridCol>
              </a:tblGrid>
              <a:tr h="327877">
                <a:tc>
                  <a:txBody>
                    <a:bodyPr/>
                    <a:lstStyle/>
                    <a:p>
                      <a:r>
                        <a:rPr lang="en-US" dirty="0"/>
                        <a:t>Parameter</a:t>
                      </a:r>
                      <a:endParaRPr lang="en-AT" dirty="0"/>
                    </a:p>
                  </a:txBody>
                  <a:tcPr/>
                </a:tc>
                <a:tc>
                  <a:txBody>
                    <a:bodyPr/>
                    <a:lstStyle/>
                    <a:p>
                      <a:r>
                        <a:rPr lang="en-US" dirty="0"/>
                        <a:t>Value</a:t>
                      </a:r>
                    </a:p>
                  </a:txBody>
                  <a:tcPr/>
                </a:tc>
                <a:tc>
                  <a:txBody>
                    <a:bodyPr/>
                    <a:lstStyle/>
                    <a:p>
                      <a:r>
                        <a:rPr lang="en-US" dirty="0"/>
                        <a:t>Min</a:t>
                      </a:r>
                      <a:endParaRPr lang="en-AT" dirty="0"/>
                    </a:p>
                  </a:txBody>
                  <a:tcPr/>
                </a:tc>
                <a:tc>
                  <a:txBody>
                    <a:bodyPr/>
                    <a:lstStyle/>
                    <a:p>
                      <a:r>
                        <a:rPr lang="en-US" dirty="0"/>
                        <a:t>Max</a:t>
                      </a:r>
                      <a:endParaRPr lang="en-AT" dirty="0"/>
                    </a:p>
                  </a:txBody>
                  <a:tcPr/>
                </a:tc>
                <a:tc>
                  <a:txBody>
                    <a:bodyPr/>
                    <a:lstStyle/>
                    <a:p>
                      <a:r>
                        <a:rPr lang="en-US" dirty="0"/>
                        <a:t>Notes</a:t>
                      </a:r>
                      <a:endParaRPr lang="en-AT" dirty="0"/>
                    </a:p>
                  </a:txBody>
                  <a:tcPr/>
                </a:tc>
                <a:extLst>
                  <a:ext uri="{0D108BD9-81ED-4DB2-BD59-A6C34878D82A}">
                    <a16:rowId xmlns:a16="http://schemas.microsoft.com/office/drawing/2014/main" val="1701449149"/>
                  </a:ext>
                </a:extLst>
              </a:tr>
              <a:tr h="300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Crop evapotranspiration factor </a:t>
                      </a:r>
                    </a:p>
                  </a:txBody>
                  <a:tcPr/>
                </a:tc>
                <a:tc>
                  <a:txBody>
                    <a:bodyPr/>
                    <a:lstStyle/>
                    <a:p>
                      <a:pPr algn="l" fontAlgn="b"/>
                      <a:r>
                        <a:rPr lang="en-US" sz="1400" b="0" i="0" u="none" strike="noStrike" dirty="0">
                          <a:solidFill>
                            <a:srgbClr val="000000"/>
                          </a:solidFill>
                          <a:effectLst/>
                          <a:latin typeface="Calibri" panose="020F0502020204030204" pitchFamily="34" charset="0"/>
                        </a:rPr>
                        <a:t>9e-6</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0.7</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1.9</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518538523"/>
                  </a:ext>
                </a:extLst>
              </a:tr>
              <a:tr h="300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Soil depth factor</a:t>
                      </a:r>
                    </a:p>
                  </a:txBody>
                  <a:tcPr/>
                </a:tc>
                <a:tc>
                  <a:txBody>
                    <a:bodyPr/>
                    <a:lstStyle/>
                    <a:p>
                      <a:pPr algn="l" fontAlgn="b"/>
                      <a:r>
                        <a:rPr lang="en-US" sz="1400" b="0" i="0" u="none" strike="noStrike" dirty="0">
                          <a:solidFill>
                            <a:srgbClr val="000000"/>
                          </a:solidFill>
                          <a:effectLst/>
                          <a:latin typeface="Calibri" panose="020F0502020204030204" pitchFamily="34" charset="0"/>
                        </a:rPr>
                        <a:t>1.2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0.8</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1.5</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09021948"/>
                  </a:ext>
                </a:extLst>
              </a:tr>
              <a:tr h="495231">
                <a:tc>
                  <a:txBody>
                    <a:bodyPr/>
                    <a:lstStyle/>
                    <a:p>
                      <a:r>
                        <a:rPr lang="en-US" sz="1400" dirty="0"/>
                        <a:t>Infiltration capacity</a:t>
                      </a:r>
                    </a:p>
                  </a:txBody>
                  <a:tcPr/>
                </a:tc>
                <a:tc>
                  <a:txBody>
                    <a:bodyPr/>
                    <a:lstStyle/>
                    <a:p>
                      <a:pPr algn="l" fontAlgn="b"/>
                      <a:r>
                        <a:rPr lang="en-US" sz="1400" b="0" i="0" u="none" strike="noStrike" dirty="0">
                          <a:solidFill>
                            <a:srgbClr val="000000"/>
                          </a:solidFill>
                          <a:effectLst/>
                          <a:latin typeface="Calibri" panose="020F0502020204030204" pitchFamily="34" charset="0"/>
                        </a:rPr>
                        <a:t>0.4</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0.01</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Empirical shape parameter b of the ARNO model </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88797285"/>
                  </a:ext>
                </a:extLst>
              </a:tr>
              <a:tr h="331292">
                <a:tc>
                  <a:txBody>
                    <a:bodyPr/>
                    <a:lstStyle/>
                    <a:p>
                      <a:r>
                        <a:rPr lang="en-US" sz="1400" dirty="0"/>
                        <a:t>Interflow</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1.7</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0.33</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3</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Scales the amount of interflow going to channel storage and groundwater</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66554383"/>
                  </a:ext>
                </a:extLst>
              </a:tr>
              <a:tr h="300554">
                <a:tc>
                  <a:txBody>
                    <a:bodyPr/>
                    <a:lstStyle/>
                    <a:p>
                      <a:r>
                        <a:rPr lang="en-US" sz="1400" dirty="0">
                          <a:solidFill>
                            <a:schemeClr val="tx1"/>
                          </a:solidFill>
                        </a:rPr>
                        <a:t>Permeability (m/s)</a:t>
                      </a:r>
                      <a:endParaRPr lang="en-AT" sz="1400" dirty="0">
                        <a:solidFill>
                          <a:schemeClr val="tx1"/>
                        </a:solidFill>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9e-6</a:t>
                      </a:r>
                    </a:p>
                  </a:txBody>
                  <a:tcPr marL="3810" marR="3810" marT="3810" marB="0" anchor="b"/>
                </a:tc>
                <a:tc>
                  <a:txBody>
                    <a:bodyPr/>
                    <a:lstStyle/>
                    <a:p>
                      <a:pPr algn="l" fontAlgn="b"/>
                      <a:r>
                        <a:rPr lang="en-US" sz="1400" b="0" i="0" u="none" strike="noStrike" dirty="0">
                          <a:solidFill>
                            <a:srgbClr val="000000"/>
                          </a:solidFill>
                          <a:effectLst/>
                          <a:latin typeface="Calibri" panose="020F0502020204030204" pitchFamily="34" charset="0"/>
                        </a:rPr>
                        <a:t>5E-07</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0.00001</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0.0432 - 0.864 m/day</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326160126"/>
                  </a:ext>
                </a:extLst>
              </a:tr>
              <a:tr h="300554">
                <a:tc>
                  <a:txBody>
                    <a:bodyPr/>
                    <a:lstStyle/>
                    <a:p>
                      <a:r>
                        <a:rPr lang="en-US" sz="1400" dirty="0">
                          <a:solidFill>
                            <a:schemeClr val="tx1"/>
                          </a:solidFill>
                        </a:rPr>
                        <a:t>Porosity (specific yield)</a:t>
                      </a:r>
                      <a:endParaRPr lang="en-AT" sz="1400" dirty="0">
                        <a:solidFill>
                          <a:schemeClr val="tx1"/>
                        </a:solidFill>
                      </a:endParaRPr>
                    </a:p>
                  </a:txBody>
                  <a:tcPr/>
                </a:tc>
                <a:tc>
                  <a:txBody>
                    <a:bodyPr/>
                    <a:lstStyle/>
                    <a:p>
                      <a:pPr algn="l" fontAlgn="b"/>
                      <a:r>
                        <a:rPr lang="en-US" sz="1400" b="0" i="0" u="none" strike="noStrike" dirty="0">
                          <a:solidFill>
                            <a:srgbClr val="000000"/>
                          </a:solidFill>
                          <a:effectLst/>
                          <a:latin typeface="Calibri" panose="020F0502020204030204" pitchFamily="34" charset="0"/>
                        </a:rPr>
                        <a:t>1.6%</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0.7</a:t>
                      </a:r>
                      <a:r>
                        <a:rPr lang="en-US" sz="1400" b="0" i="0" u="none" strike="noStrike" dirty="0">
                          <a:solidFill>
                            <a:srgbClr val="000000"/>
                          </a:solidFill>
                          <a:effectLst/>
                          <a:latin typeface="Calibri" panose="020F0502020204030204" pitchFamily="34" charset="0"/>
                        </a:rPr>
                        <a:t>%</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400" b="0" i="0" u="none" strike="noStrike" dirty="0">
                          <a:solidFill>
                            <a:srgbClr val="000000"/>
                          </a:solidFill>
                          <a:effectLst/>
                          <a:latin typeface="Calibri" panose="020F0502020204030204" pitchFamily="34" charset="0"/>
                        </a:rPr>
                        <a:t>4%</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03524954"/>
                  </a:ext>
                </a:extLst>
              </a:tr>
              <a:tr h="300554">
                <a:tc>
                  <a:txBody>
                    <a:bodyPr/>
                    <a:lstStyle/>
                    <a:p>
                      <a:r>
                        <a:rPr lang="en-US" sz="1400" dirty="0">
                          <a:solidFill>
                            <a:schemeClr val="tx1"/>
                          </a:solidFill>
                        </a:rPr>
                        <a:t>River fraction factor</a:t>
                      </a:r>
                      <a:endParaRPr lang="en-AT" sz="1400" dirty="0">
                        <a:solidFill>
                          <a:schemeClr val="tx1"/>
                        </a:solidFill>
                      </a:endParaRPr>
                    </a:p>
                  </a:txBody>
                  <a:tcPr/>
                </a:tc>
                <a:tc>
                  <a:txBody>
                    <a:bodyPr/>
                    <a:lstStyle/>
                    <a:p>
                      <a:pPr algn="l" fontAlgn="b"/>
                      <a:r>
                        <a:rPr lang="en-US" sz="1400" b="0" i="0" u="none" strike="noStrike" dirty="0">
                          <a:solidFill>
                            <a:srgbClr val="000000"/>
                          </a:solidFill>
                          <a:effectLst/>
                          <a:latin typeface="Calibri" panose="020F0502020204030204" pitchFamily="34" charset="0"/>
                        </a:rPr>
                        <a:t>0.9</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0.5</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2</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Scales fraction of rivers </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14582962"/>
                  </a:ext>
                </a:extLst>
              </a:tr>
              <a:tr h="495231">
                <a:tc>
                  <a:txBody>
                    <a:bodyPr/>
                    <a:lstStyle/>
                    <a:p>
                      <a:r>
                        <a:rPr lang="en-US" sz="1400" dirty="0"/>
                        <a:t>Preferential flow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7.8</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0.5</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8</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Empirical shape parameter of the preferential flow relation</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35145973"/>
                  </a:ext>
                </a:extLst>
              </a:tr>
              <a:tr h="331292">
                <a:tc>
                  <a:txBody>
                    <a:bodyPr/>
                    <a:lstStyle/>
                    <a:p>
                      <a:r>
                        <a:rPr lang="en-US" sz="1400" dirty="0"/>
                        <a:t>Channel Manning’s n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7.2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0.1</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10</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Roughness factor in channel routing</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86778926"/>
                  </a:ext>
                </a:extLst>
              </a:tr>
              <a:tr h="319741">
                <a:tc>
                  <a:txBody>
                    <a:bodyPr/>
                    <a:lstStyle/>
                    <a:p>
                      <a:r>
                        <a:rPr lang="en-US" sz="1400" dirty="0"/>
                        <a:t>Open water evaporation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1.6</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0.8</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2</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6325793"/>
                  </a:ext>
                </a:extLst>
              </a:tr>
              <a:tr h="623152">
                <a:tc>
                  <a:txBody>
                    <a:bodyPr/>
                    <a:lstStyle/>
                    <a:p>
                      <a:r>
                        <a:rPr lang="en-US" sz="1400" dirty="0"/>
                        <a:t>Lake A factor </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0.333</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3</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Scales channel width and weir coefficient as a part of the </a:t>
                      </a:r>
                      <a:r>
                        <a:rPr lang="en-US" sz="1200" dirty="0" err="1"/>
                        <a:t>Poleni</a:t>
                      </a:r>
                      <a:r>
                        <a:rPr lang="en-US" sz="1200" dirty="0"/>
                        <a:t> weir equation</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2555875"/>
                  </a:ext>
                </a:extLst>
              </a:tr>
            </a:tbl>
          </a:graphicData>
        </a:graphic>
      </p:graphicFrame>
    </p:spTree>
    <p:extLst>
      <p:ext uri="{BB962C8B-B14F-4D97-AF65-F5344CB8AC3E}">
        <p14:creationId xmlns:p14="http://schemas.microsoft.com/office/powerpoint/2010/main" val="1347063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31B8D7-9219-4431-B5C4-AB3CFF8B5C2A}"/>
              </a:ext>
            </a:extLst>
          </p:cNvPr>
          <p:cNvPicPr>
            <a:picLocks noChangeAspect="1"/>
          </p:cNvPicPr>
          <p:nvPr/>
        </p:nvPicPr>
        <p:blipFill rotWithShape="1">
          <a:blip r:embed="rId3"/>
          <a:srcRect l="61472" t="12698" r="581" b="35581"/>
          <a:stretch/>
        </p:blipFill>
        <p:spPr>
          <a:xfrm>
            <a:off x="669232" y="1121229"/>
            <a:ext cx="10483416" cy="4822371"/>
          </a:xfrm>
          <a:prstGeom prst="rect">
            <a:avLst/>
          </a:prstGeom>
        </p:spPr>
      </p:pic>
    </p:spTree>
    <p:extLst>
      <p:ext uri="{BB962C8B-B14F-4D97-AF65-F5344CB8AC3E}">
        <p14:creationId xmlns:p14="http://schemas.microsoft.com/office/powerpoint/2010/main" val="3118151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E541280-10AB-4F73-847F-9F0A92962559}"/>
              </a:ext>
            </a:extLst>
          </p:cNvPr>
          <p:cNvSpPr/>
          <p:nvPr/>
        </p:nvSpPr>
        <p:spPr>
          <a:xfrm>
            <a:off x="6355285" y="2088156"/>
            <a:ext cx="5181067" cy="4432494"/>
          </a:xfrm>
          <a:prstGeom prst="rect">
            <a:avLst/>
          </a:prstGeom>
          <a:noFill/>
          <a:ln w="127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solidFill>
                <a:srgbClr val="EF5538"/>
              </a:solidFill>
            </a:endParaRPr>
          </a:p>
        </p:txBody>
      </p:sp>
      <p:pic>
        <p:nvPicPr>
          <p:cNvPr id="19" name="Picture 18">
            <a:extLst>
              <a:ext uri="{FF2B5EF4-FFF2-40B4-BE49-F238E27FC236}">
                <a16:creationId xmlns:a16="http://schemas.microsoft.com/office/drawing/2014/main" id="{B4EC227C-3823-4EAF-B0A7-742B2A38F681}"/>
              </a:ext>
            </a:extLst>
          </p:cNvPr>
          <p:cNvPicPr>
            <a:picLocks noChangeAspect="1"/>
          </p:cNvPicPr>
          <p:nvPr/>
        </p:nvPicPr>
        <p:blipFill rotWithShape="1">
          <a:blip r:embed="rId2">
            <a:extLst>
              <a:ext uri="{28A0092B-C50C-407E-A947-70E740481C1C}">
                <a14:useLocalDpi xmlns:a14="http://schemas.microsoft.com/office/drawing/2010/main" val="0"/>
              </a:ext>
            </a:extLst>
          </a:blip>
          <a:srcRect l="36354" t="23890" r="21145" b="2036"/>
          <a:stretch/>
        </p:blipFill>
        <p:spPr>
          <a:xfrm>
            <a:off x="587108" y="2868535"/>
            <a:ext cx="3422880" cy="3355765"/>
          </a:xfrm>
          <a:prstGeom prst="rect">
            <a:avLst/>
          </a:prstGeom>
        </p:spPr>
      </p:pic>
      <p:sp>
        <p:nvSpPr>
          <p:cNvPr id="20" name="TextBox 19">
            <a:extLst>
              <a:ext uri="{FF2B5EF4-FFF2-40B4-BE49-F238E27FC236}">
                <a16:creationId xmlns:a16="http://schemas.microsoft.com/office/drawing/2014/main" id="{20645966-6996-480C-A8E3-1CFCDC88342C}"/>
              </a:ext>
            </a:extLst>
          </p:cNvPr>
          <p:cNvSpPr txBox="1"/>
          <p:nvPr/>
        </p:nvSpPr>
        <p:spPr>
          <a:xfrm>
            <a:off x="1647451" y="4296024"/>
            <a:ext cx="1255395" cy="400110"/>
          </a:xfrm>
          <a:prstGeom prst="rect">
            <a:avLst/>
          </a:prstGeom>
          <a:solidFill>
            <a:srgbClr val="EF5538"/>
          </a:solidFill>
        </p:spPr>
        <p:txBody>
          <a:bodyPr wrap="square" rtlCol="0">
            <a:spAutoFit/>
          </a:bodyPr>
          <a:lstStyle/>
          <a:p>
            <a:pPr algn="ctr"/>
            <a:r>
              <a:rPr lang="en-US" sz="2000" dirty="0">
                <a:solidFill>
                  <a:schemeClr val="bg1"/>
                </a:solidFill>
              </a:rPr>
              <a:t>OUTPUTS</a:t>
            </a:r>
            <a:endParaRPr lang="en-AT" sz="2000" dirty="0">
              <a:solidFill>
                <a:schemeClr val="bg1"/>
              </a:solidFill>
            </a:endParaRPr>
          </a:p>
        </p:txBody>
      </p:sp>
      <p:sp>
        <p:nvSpPr>
          <p:cNvPr id="21" name="Rectangle 20">
            <a:extLst>
              <a:ext uri="{FF2B5EF4-FFF2-40B4-BE49-F238E27FC236}">
                <a16:creationId xmlns:a16="http://schemas.microsoft.com/office/drawing/2014/main" id="{262212F1-FAB6-4DDE-8681-1CF8CCBA000C}"/>
              </a:ext>
            </a:extLst>
          </p:cNvPr>
          <p:cNvSpPr/>
          <p:nvPr/>
        </p:nvSpPr>
        <p:spPr>
          <a:xfrm rot="18206852">
            <a:off x="775249" y="3688127"/>
            <a:ext cx="1348740" cy="316230"/>
          </a:xfrm>
          <a:prstGeom prst="rect">
            <a:avLst/>
          </a:prstGeom>
          <a:solidFill>
            <a:srgbClr val="F48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TextBox 21">
            <a:extLst>
              <a:ext uri="{FF2B5EF4-FFF2-40B4-BE49-F238E27FC236}">
                <a16:creationId xmlns:a16="http://schemas.microsoft.com/office/drawing/2014/main" id="{AEDB00BB-DFD5-410D-B13B-C669EFCF7D4A}"/>
              </a:ext>
            </a:extLst>
          </p:cNvPr>
          <p:cNvSpPr txBox="1"/>
          <p:nvPr/>
        </p:nvSpPr>
        <p:spPr>
          <a:xfrm>
            <a:off x="1369962" y="3158590"/>
            <a:ext cx="1780700" cy="507831"/>
          </a:xfrm>
          <a:prstGeom prst="rect">
            <a:avLst/>
          </a:prstGeom>
          <a:solidFill>
            <a:srgbClr val="F48874"/>
          </a:solidFill>
        </p:spPr>
        <p:txBody>
          <a:bodyPr wrap="square" rtlCol="0">
            <a:spAutoFit/>
          </a:bodyPr>
          <a:lstStyle/>
          <a:p>
            <a:pPr algn="ctr"/>
            <a:r>
              <a:rPr lang="en-US" sz="1400" dirty="0">
                <a:solidFill>
                  <a:schemeClr val="bg1"/>
                </a:solidFill>
              </a:rPr>
              <a:t>Evapotranspiration</a:t>
            </a:r>
            <a:r>
              <a:rPr lang="en-US" sz="1600" dirty="0">
                <a:solidFill>
                  <a:schemeClr val="bg1"/>
                </a:solidFill>
              </a:rPr>
              <a:t> </a:t>
            </a:r>
            <a:r>
              <a:rPr lang="en-US" sz="1100" dirty="0">
                <a:solidFill>
                  <a:schemeClr val="bg1"/>
                </a:solidFill>
              </a:rPr>
              <a:t>(land)</a:t>
            </a:r>
            <a:endParaRPr lang="en-AT" sz="1600" dirty="0">
              <a:solidFill>
                <a:schemeClr val="bg1"/>
              </a:solidFill>
            </a:endParaRPr>
          </a:p>
        </p:txBody>
      </p:sp>
      <p:sp>
        <p:nvSpPr>
          <p:cNvPr id="23" name="TextBox 22">
            <a:extLst>
              <a:ext uri="{FF2B5EF4-FFF2-40B4-BE49-F238E27FC236}">
                <a16:creationId xmlns:a16="http://schemas.microsoft.com/office/drawing/2014/main" id="{FDF52F31-035B-4F63-A4F0-183D4DF5CD6F}"/>
              </a:ext>
            </a:extLst>
          </p:cNvPr>
          <p:cNvSpPr txBox="1"/>
          <p:nvPr/>
        </p:nvSpPr>
        <p:spPr>
          <a:xfrm rot="18513987">
            <a:off x="2831638" y="4968924"/>
            <a:ext cx="891748" cy="492443"/>
          </a:xfrm>
          <a:prstGeom prst="rect">
            <a:avLst/>
          </a:prstGeom>
          <a:solidFill>
            <a:srgbClr val="F48874"/>
          </a:solidFill>
        </p:spPr>
        <p:txBody>
          <a:bodyPr wrap="square" rtlCol="0">
            <a:spAutoFit/>
          </a:bodyPr>
          <a:lstStyle/>
          <a:p>
            <a:pPr algn="ctr"/>
            <a:r>
              <a:rPr lang="en-US" sz="1300" dirty="0">
                <a:solidFill>
                  <a:schemeClr val="bg1"/>
                </a:solidFill>
              </a:rPr>
              <a:t>River </a:t>
            </a:r>
          </a:p>
          <a:p>
            <a:pPr algn="ctr"/>
            <a:r>
              <a:rPr lang="en-US" sz="1300" dirty="0">
                <a:solidFill>
                  <a:schemeClr val="bg1"/>
                </a:solidFill>
              </a:rPr>
              <a:t>discharge </a:t>
            </a:r>
          </a:p>
        </p:txBody>
      </p:sp>
      <p:sp>
        <p:nvSpPr>
          <p:cNvPr id="29" name="Title 1">
            <a:extLst>
              <a:ext uri="{FF2B5EF4-FFF2-40B4-BE49-F238E27FC236}">
                <a16:creationId xmlns:a16="http://schemas.microsoft.com/office/drawing/2014/main" id="{8225452A-C73B-4365-A76E-167B90DEA738}"/>
              </a:ext>
            </a:extLst>
          </p:cNvPr>
          <p:cNvSpPr>
            <a:spLocks noGrp="1"/>
          </p:cNvSpPr>
          <p:nvPr>
            <p:ph type="title"/>
          </p:nvPr>
        </p:nvSpPr>
        <p:spPr>
          <a:xfrm>
            <a:off x="327983" y="1624411"/>
            <a:ext cx="10515600" cy="1325563"/>
          </a:xfrm>
        </p:spPr>
        <p:txBody>
          <a:bodyPr/>
          <a:lstStyle/>
          <a:p>
            <a:r>
              <a:rPr lang="en-US" dirty="0">
                <a:solidFill>
                  <a:srgbClr val="EF5538"/>
                </a:solidFill>
              </a:rPr>
              <a:t>Outputs:</a:t>
            </a:r>
            <a:endParaRPr lang="en-AT" dirty="0">
              <a:solidFill>
                <a:srgbClr val="EF5538"/>
              </a:solidFill>
            </a:endParaRPr>
          </a:p>
        </p:txBody>
      </p:sp>
      <p:sp>
        <p:nvSpPr>
          <p:cNvPr id="30" name="TextBox 29">
            <a:extLst>
              <a:ext uri="{FF2B5EF4-FFF2-40B4-BE49-F238E27FC236}">
                <a16:creationId xmlns:a16="http://schemas.microsoft.com/office/drawing/2014/main" id="{F8B178E8-5332-4DFE-8838-A66FDDF9F3F4}"/>
              </a:ext>
            </a:extLst>
          </p:cNvPr>
          <p:cNvSpPr txBox="1"/>
          <p:nvPr/>
        </p:nvSpPr>
        <p:spPr>
          <a:xfrm>
            <a:off x="4073039" y="3834653"/>
            <a:ext cx="1780700" cy="307777"/>
          </a:xfrm>
          <a:prstGeom prst="rect">
            <a:avLst/>
          </a:prstGeom>
          <a:solidFill>
            <a:srgbClr val="F48874"/>
          </a:solidFill>
        </p:spPr>
        <p:txBody>
          <a:bodyPr wrap="square" rtlCol="0">
            <a:spAutoFit/>
          </a:bodyPr>
          <a:lstStyle/>
          <a:p>
            <a:pPr algn="ctr"/>
            <a:r>
              <a:rPr lang="en-US" sz="1400" dirty="0">
                <a:solidFill>
                  <a:schemeClr val="bg1"/>
                </a:solidFill>
              </a:rPr>
              <a:t>Channel evaporation</a:t>
            </a:r>
            <a:endParaRPr lang="en-AT" sz="1600" dirty="0">
              <a:solidFill>
                <a:schemeClr val="bg1"/>
              </a:solidFill>
            </a:endParaRPr>
          </a:p>
        </p:txBody>
      </p:sp>
      <p:sp>
        <p:nvSpPr>
          <p:cNvPr id="31" name="TextBox 30">
            <a:extLst>
              <a:ext uri="{FF2B5EF4-FFF2-40B4-BE49-F238E27FC236}">
                <a16:creationId xmlns:a16="http://schemas.microsoft.com/office/drawing/2014/main" id="{EC72A88A-8FAD-4772-8D4E-1FF4F47D54EC}"/>
              </a:ext>
            </a:extLst>
          </p:cNvPr>
          <p:cNvSpPr txBox="1"/>
          <p:nvPr/>
        </p:nvSpPr>
        <p:spPr>
          <a:xfrm>
            <a:off x="4073039" y="4329447"/>
            <a:ext cx="1780700" cy="523220"/>
          </a:xfrm>
          <a:prstGeom prst="rect">
            <a:avLst/>
          </a:prstGeom>
          <a:solidFill>
            <a:srgbClr val="F48874"/>
          </a:solidFill>
        </p:spPr>
        <p:txBody>
          <a:bodyPr wrap="square" rtlCol="0">
            <a:spAutoFit/>
          </a:bodyPr>
          <a:lstStyle/>
          <a:p>
            <a:pPr algn="ctr"/>
            <a:r>
              <a:rPr lang="en-US" sz="1400" dirty="0">
                <a:solidFill>
                  <a:schemeClr val="bg1"/>
                </a:solidFill>
              </a:rPr>
              <a:t>non-Irrigation consumption</a:t>
            </a:r>
          </a:p>
        </p:txBody>
      </p:sp>
      <p:sp>
        <p:nvSpPr>
          <p:cNvPr id="32" name="TextBox 31">
            <a:extLst>
              <a:ext uri="{FF2B5EF4-FFF2-40B4-BE49-F238E27FC236}">
                <a16:creationId xmlns:a16="http://schemas.microsoft.com/office/drawing/2014/main" id="{D15822CE-7DA3-40CD-A5CA-189640B17181}"/>
              </a:ext>
            </a:extLst>
          </p:cNvPr>
          <p:cNvSpPr txBox="1"/>
          <p:nvPr/>
        </p:nvSpPr>
        <p:spPr>
          <a:xfrm>
            <a:off x="4073039" y="5039684"/>
            <a:ext cx="1780700" cy="523220"/>
          </a:xfrm>
          <a:prstGeom prst="rect">
            <a:avLst/>
          </a:prstGeom>
          <a:solidFill>
            <a:srgbClr val="F48874"/>
          </a:solidFill>
        </p:spPr>
        <p:txBody>
          <a:bodyPr wrap="square" rtlCol="0">
            <a:spAutoFit/>
          </a:bodyPr>
          <a:lstStyle/>
          <a:p>
            <a:pPr algn="ctr"/>
            <a:r>
              <a:rPr lang="en-US" sz="1400" dirty="0">
                <a:solidFill>
                  <a:schemeClr val="bg1"/>
                </a:solidFill>
              </a:rPr>
              <a:t>Waterbody evaporation</a:t>
            </a:r>
          </a:p>
        </p:txBody>
      </p:sp>
      <p:cxnSp>
        <p:nvCxnSpPr>
          <p:cNvPr id="34" name="Connector: Elbow 33">
            <a:extLst>
              <a:ext uri="{FF2B5EF4-FFF2-40B4-BE49-F238E27FC236}">
                <a16:creationId xmlns:a16="http://schemas.microsoft.com/office/drawing/2014/main" id="{BD62551E-88D4-4606-A13F-CCBCF2956D9D}"/>
              </a:ext>
            </a:extLst>
          </p:cNvPr>
          <p:cNvCxnSpPr>
            <a:cxnSpLocks/>
            <a:endCxn id="30" idx="1"/>
          </p:cNvCxnSpPr>
          <p:nvPr/>
        </p:nvCxnSpPr>
        <p:spPr>
          <a:xfrm rot="5400000" flipH="1" flipV="1">
            <a:off x="3790402" y="4213446"/>
            <a:ext cx="364103" cy="201171"/>
          </a:xfrm>
          <a:prstGeom prst="bentConnector2">
            <a:avLst/>
          </a:prstGeom>
          <a:ln>
            <a:solidFill>
              <a:srgbClr val="EF5538"/>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B8A58C4-8B88-4A2A-A7F6-45FF066120BD}"/>
              </a:ext>
            </a:extLst>
          </p:cNvPr>
          <p:cNvCxnSpPr>
            <a:cxnSpLocks/>
            <a:endCxn id="31" idx="1"/>
          </p:cNvCxnSpPr>
          <p:nvPr/>
        </p:nvCxnSpPr>
        <p:spPr>
          <a:xfrm>
            <a:off x="3871865" y="4604027"/>
            <a:ext cx="201174" cy="47746"/>
          </a:xfrm>
          <a:prstGeom prst="bentConnector3">
            <a:avLst>
              <a:gd name="adj1" fmla="val 50000"/>
            </a:avLst>
          </a:prstGeom>
          <a:ln>
            <a:solidFill>
              <a:srgbClr val="EF5538"/>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D4CA259-113D-4787-8A29-EBBE2E2848C5}"/>
              </a:ext>
            </a:extLst>
          </p:cNvPr>
          <p:cNvCxnSpPr>
            <a:cxnSpLocks/>
            <a:endCxn id="32" idx="1"/>
          </p:cNvCxnSpPr>
          <p:nvPr/>
        </p:nvCxnSpPr>
        <p:spPr>
          <a:xfrm rot="16200000" flipH="1">
            <a:off x="3668869" y="4957840"/>
            <a:ext cx="587668" cy="220672"/>
          </a:xfrm>
          <a:prstGeom prst="bentConnector2">
            <a:avLst/>
          </a:prstGeom>
          <a:ln>
            <a:solidFill>
              <a:srgbClr val="EF5538"/>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8E853BBC-2902-4003-B024-A2DA2639DD4C}"/>
              </a:ext>
            </a:extLst>
          </p:cNvPr>
          <p:cNvPicPr>
            <a:picLocks noChangeAspect="1"/>
          </p:cNvPicPr>
          <p:nvPr/>
        </p:nvPicPr>
        <p:blipFill rotWithShape="1">
          <a:blip r:embed="rId3">
            <a:extLst>
              <a:ext uri="{28A0092B-C50C-407E-A947-70E740481C1C}">
                <a14:useLocalDpi xmlns:a14="http://schemas.microsoft.com/office/drawing/2010/main" val="0"/>
              </a:ext>
            </a:extLst>
          </a:blip>
          <a:srcRect b="3868"/>
          <a:stretch/>
        </p:blipFill>
        <p:spPr>
          <a:xfrm>
            <a:off x="6633839" y="2402335"/>
            <a:ext cx="4702376" cy="3034279"/>
          </a:xfrm>
          <a:prstGeom prst="rect">
            <a:avLst/>
          </a:prstGeom>
        </p:spPr>
      </p:pic>
      <p:sp>
        <p:nvSpPr>
          <p:cNvPr id="54" name="Content Placeholder 2">
            <a:extLst>
              <a:ext uri="{FF2B5EF4-FFF2-40B4-BE49-F238E27FC236}">
                <a16:creationId xmlns:a16="http://schemas.microsoft.com/office/drawing/2014/main" id="{DCA31894-A7B6-49E7-A481-F26191CD5098}"/>
              </a:ext>
            </a:extLst>
          </p:cNvPr>
          <p:cNvSpPr>
            <a:spLocks noGrp="1"/>
          </p:cNvSpPr>
          <p:nvPr>
            <p:ph idx="1"/>
          </p:nvPr>
        </p:nvSpPr>
        <p:spPr>
          <a:xfrm>
            <a:off x="6820586" y="5641005"/>
            <a:ext cx="4515629" cy="1075753"/>
          </a:xfrm>
        </p:spPr>
        <p:txBody>
          <a:bodyPr>
            <a:normAutofit/>
          </a:bodyPr>
          <a:lstStyle/>
          <a:p>
            <a:pPr marL="0" indent="0">
              <a:buNone/>
            </a:pPr>
            <a:r>
              <a:rPr lang="en-US" sz="2000" dirty="0">
                <a:solidFill>
                  <a:srgbClr val="F48874"/>
                </a:solidFill>
              </a:rPr>
              <a:t>Evapotranspiration on land is the dominant outflow from the watershed.</a:t>
            </a:r>
            <a:endParaRPr lang="en-AT" sz="2000" dirty="0">
              <a:solidFill>
                <a:srgbClr val="F48874"/>
              </a:solidFill>
            </a:endParaRPr>
          </a:p>
        </p:txBody>
      </p:sp>
      <p:cxnSp>
        <p:nvCxnSpPr>
          <p:cNvPr id="68" name="Connector: Elbow 67">
            <a:extLst>
              <a:ext uri="{FF2B5EF4-FFF2-40B4-BE49-F238E27FC236}">
                <a16:creationId xmlns:a16="http://schemas.microsoft.com/office/drawing/2014/main" id="{9B46D871-352B-4202-B626-5EE90BB6CA09}"/>
              </a:ext>
            </a:extLst>
          </p:cNvPr>
          <p:cNvCxnSpPr>
            <a:cxnSpLocks/>
          </p:cNvCxnSpPr>
          <p:nvPr/>
        </p:nvCxnSpPr>
        <p:spPr>
          <a:xfrm rot="5400000" flipH="1" flipV="1">
            <a:off x="4129799" y="885093"/>
            <a:ext cx="394235" cy="4056737"/>
          </a:xfrm>
          <a:prstGeom prst="bentConnector2">
            <a:avLst/>
          </a:prstGeom>
          <a:ln w="12700">
            <a:solidFill>
              <a:srgbClr val="EF5538"/>
            </a:solidFill>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0B275E88-4F40-475E-A61D-956C9166405C}"/>
              </a:ext>
            </a:extLst>
          </p:cNvPr>
          <p:cNvSpPr txBox="1">
            <a:spLocks/>
          </p:cNvSpPr>
          <p:nvPr/>
        </p:nvSpPr>
        <p:spPr>
          <a:xfrm>
            <a:off x="4811605" y="1991628"/>
            <a:ext cx="1548356" cy="875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48874"/>
                </a:solidFill>
              </a:rPr>
              <a:t>Highlight</a:t>
            </a:r>
            <a:endParaRPr lang="en-AT" sz="2800" dirty="0">
              <a:solidFill>
                <a:srgbClr val="F48874"/>
              </a:solidFill>
            </a:endParaRPr>
          </a:p>
        </p:txBody>
      </p:sp>
      <p:sp>
        <p:nvSpPr>
          <p:cNvPr id="24" name="Rectangle 23">
            <a:extLst>
              <a:ext uri="{FF2B5EF4-FFF2-40B4-BE49-F238E27FC236}">
                <a16:creationId xmlns:a16="http://schemas.microsoft.com/office/drawing/2014/main" id="{1FBCB2EC-7BEE-4A9E-8972-97DD6AABB39D}"/>
              </a:ext>
            </a:extLst>
          </p:cNvPr>
          <p:cNvSpPr/>
          <p:nvPr/>
        </p:nvSpPr>
        <p:spPr>
          <a:xfrm>
            <a:off x="945994" y="607678"/>
            <a:ext cx="10671575" cy="756404"/>
          </a:xfrm>
          <a:prstGeom prst="rect">
            <a:avLst/>
          </a:prstGeom>
          <a:noFill/>
          <a:ln w="381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F5538"/>
                </a:solidFill>
              </a:rPr>
              <a:t>Last time, we talked of the water balance. The main output from the Nira basin watershed is evapotranspiration on land, namely, water consumed by plants and evaporation from the soil and canopy. </a:t>
            </a:r>
            <a:endParaRPr lang="en-AT" dirty="0">
              <a:solidFill>
                <a:srgbClr val="EF5538"/>
              </a:solidFill>
            </a:endParaRPr>
          </a:p>
        </p:txBody>
      </p:sp>
      <p:sp>
        <p:nvSpPr>
          <p:cNvPr id="25" name="Rectangle 24">
            <a:extLst>
              <a:ext uri="{FF2B5EF4-FFF2-40B4-BE49-F238E27FC236}">
                <a16:creationId xmlns:a16="http://schemas.microsoft.com/office/drawing/2014/main" id="{03618625-BBC7-447A-A3EC-5DAF23048A9C}"/>
              </a:ext>
            </a:extLst>
          </p:cNvPr>
          <p:cNvSpPr/>
          <p:nvPr/>
        </p:nvSpPr>
        <p:spPr>
          <a:xfrm>
            <a:off x="7723212" y="2337030"/>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32237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C7E3D-A17F-42DD-8F1A-4212F3259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43063"/>
            <a:ext cx="5291666" cy="357187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9154101-13FC-4200-B869-61EB5C7EE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3" y="1643062"/>
            <a:ext cx="5291667" cy="3571875"/>
          </a:xfrm>
          <a:prstGeom prst="rect">
            <a:avLst/>
          </a:prstGeom>
        </p:spPr>
      </p:pic>
      <p:sp>
        <p:nvSpPr>
          <p:cNvPr id="8" name="Rectangle 7">
            <a:extLst>
              <a:ext uri="{FF2B5EF4-FFF2-40B4-BE49-F238E27FC236}">
                <a16:creationId xmlns:a16="http://schemas.microsoft.com/office/drawing/2014/main" id="{AE9707F4-4AAC-4658-BD59-6D497D0B0CB5}"/>
              </a:ext>
            </a:extLst>
          </p:cNvPr>
          <p:cNvSpPr/>
          <p:nvPr/>
        </p:nvSpPr>
        <p:spPr>
          <a:xfrm>
            <a:off x="711626" y="5668252"/>
            <a:ext cx="5155354" cy="450608"/>
          </a:xfrm>
          <a:prstGeom prst="rect">
            <a:avLst/>
          </a:prstGeom>
          <a:noFill/>
          <a:ln w="38100">
            <a:solidFill>
              <a:srgbClr val="636EFA">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36EFA"/>
                </a:solidFill>
              </a:rPr>
              <a:t>Irrigated</a:t>
            </a:r>
            <a:endParaRPr lang="en-AT" dirty="0">
              <a:solidFill>
                <a:srgbClr val="636EFA"/>
              </a:solidFill>
            </a:endParaRPr>
          </a:p>
        </p:txBody>
      </p:sp>
      <p:sp>
        <p:nvSpPr>
          <p:cNvPr id="11" name="Rectangle 10">
            <a:extLst>
              <a:ext uri="{FF2B5EF4-FFF2-40B4-BE49-F238E27FC236}">
                <a16:creationId xmlns:a16="http://schemas.microsoft.com/office/drawing/2014/main" id="{0708FC09-9E97-45DE-B642-8B765C147A16}"/>
              </a:ext>
            </a:extLst>
          </p:cNvPr>
          <p:cNvSpPr/>
          <p:nvPr/>
        </p:nvSpPr>
        <p:spPr>
          <a:xfrm>
            <a:off x="6325021" y="5668252"/>
            <a:ext cx="5155353" cy="450608"/>
          </a:xfrm>
          <a:prstGeom prst="rect">
            <a:avLst/>
          </a:prstGeom>
          <a:noFill/>
          <a:ln w="38100">
            <a:solidFill>
              <a:srgbClr val="00CC96">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CC96"/>
                </a:solidFill>
              </a:rPr>
              <a:t>non-Irrigated</a:t>
            </a:r>
            <a:endParaRPr lang="en-AT" dirty="0">
              <a:solidFill>
                <a:srgbClr val="00CC96"/>
              </a:solidFill>
            </a:endParaRPr>
          </a:p>
        </p:txBody>
      </p:sp>
      <p:sp>
        <p:nvSpPr>
          <p:cNvPr id="12" name="Rectangle 11">
            <a:extLst>
              <a:ext uri="{FF2B5EF4-FFF2-40B4-BE49-F238E27FC236}">
                <a16:creationId xmlns:a16="http://schemas.microsoft.com/office/drawing/2014/main" id="{224103CB-0559-4608-8B24-CB2CF0826FBB}"/>
              </a:ext>
            </a:extLst>
          </p:cNvPr>
          <p:cNvSpPr/>
          <p:nvPr/>
        </p:nvSpPr>
        <p:spPr>
          <a:xfrm>
            <a:off x="712047" y="2025892"/>
            <a:ext cx="5155353" cy="2599448"/>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3" name="Rectangle 12">
            <a:extLst>
              <a:ext uri="{FF2B5EF4-FFF2-40B4-BE49-F238E27FC236}">
                <a16:creationId xmlns:a16="http://schemas.microsoft.com/office/drawing/2014/main" id="{07A8ADCC-F7F5-49E7-B962-1D0DD3DDF05F}"/>
              </a:ext>
            </a:extLst>
          </p:cNvPr>
          <p:cNvSpPr/>
          <p:nvPr/>
        </p:nvSpPr>
        <p:spPr>
          <a:xfrm>
            <a:off x="6319159" y="2025892"/>
            <a:ext cx="5155353" cy="2599448"/>
          </a:xfrm>
          <a:prstGeom prst="rect">
            <a:avLst/>
          </a:prstGeom>
          <a:noFill/>
          <a:ln w="381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4" name="Rectangle 13">
            <a:extLst>
              <a:ext uri="{FF2B5EF4-FFF2-40B4-BE49-F238E27FC236}">
                <a16:creationId xmlns:a16="http://schemas.microsoft.com/office/drawing/2014/main" id="{87131D3A-FFE6-4D7B-ABDA-9F533F04046A}"/>
              </a:ext>
            </a:extLst>
          </p:cNvPr>
          <p:cNvSpPr/>
          <p:nvPr/>
        </p:nvSpPr>
        <p:spPr>
          <a:xfrm>
            <a:off x="3518323" y="750056"/>
            <a:ext cx="5155354" cy="450608"/>
          </a:xfrm>
          <a:prstGeom prst="rect">
            <a:avLst/>
          </a:prstGeom>
          <a:noFill/>
          <a:ln w="38100">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F2590"/>
                </a:solidFill>
              </a:rPr>
              <a:t>Sugarcane, variety pre-seasonal</a:t>
            </a:r>
            <a:endParaRPr lang="en-AT" dirty="0">
              <a:solidFill>
                <a:srgbClr val="CF2590"/>
              </a:solidFill>
            </a:endParaRPr>
          </a:p>
        </p:txBody>
      </p:sp>
      <p:sp>
        <p:nvSpPr>
          <p:cNvPr id="15" name="Rectangle 14">
            <a:extLst>
              <a:ext uri="{FF2B5EF4-FFF2-40B4-BE49-F238E27FC236}">
                <a16:creationId xmlns:a16="http://schemas.microsoft.com/office/drawing/2014/main" id="{71D3EA98-F2FD-4C77-92CA-A991DC67E9D4}"/>
              </a:ext>
            </a:extLst>
          </p:cNvPr>
          <p:cNvSpPr/>
          <p:nvPr/>
        </p:nvSpPr>
        <p:spPr>
          <a:xfrm>
            <a:off x="1844040"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6" name="Rectangle 15">
            <a:extLst>
              <a:ext uri="{FF2B5EF4-FFF2-40B4-BE49-F238E27FC236}">
                <a16:creationId xmlns:a16="http://schemas.microsoft.com/office/drawing/2014/main" id="{64D4033E-A468-4ED5-8B2D-4FD2D1456A6E}"/>
              </a:ext>
            </a:extLst>
          </p:cNvPr>
          <p:cNvSpPr/>
          <p:nvPr/>
        </p:nvSpPr>
        <p:spPr>
          <a:xfrm>
            <a:off x="7462517"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7" name="Rectangle 16">
            <a:extLst>
              <a:ext uri="{FF2B5EF4-FFF2-40B4-BE49-F238E27FC236}">
                <a16:creationId xmlns:a16="http://schemas.microsoft.com/office/drawing/2014/main" id="{75754CE5-1F1A-4FA2-8C33-281EB1ADEA18}"/>
              </a:ext>
            </a:extLst>
          </p:cNvPr>
          <p:cNvSpPr/>
          <p:nvPr/>
        </p:nvSpPr>
        <p:spPr>
          <a:xfrm>
            <a:off x="7542400" y="1589501"/>
            <a:ext cx="265081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Rectangle 17">
            <a:extLst>
              <a:ext uri="{FF2B5EF4-FFF2-40B4-BE49-F238E27FC236}">
                <a16:creationId xmlns:a16="http://schemas.microsoft.com/office/drawing/2014/main" id="{4CEA95EB-143C-4084-9327-BA2085597EC6}"/>
              </a:ext>
            </a:extLst>
          </p:cNvPr>
          <p:cNvSpPr/>
          <p:nvPr/>
        </p:nvSpPr>
        <p:spPr>
          <a:xfrm>
            <a:off x="1844040" y="1611261"/>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19322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2BED72-B529-415E-BDE3-73A45C9225B0}"/>
              </a:ext>
            </a:extLst>
          </p:cNvPr>
          <p:cNvSpPr/>
          <p:nvPr/>
        </p:nvSpPr>
        <p:spPr>
          <a:xfrm>
            <a:off x="3313603" y="585341"/>
            <a:ext cx="1885584" cy="894289"/>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2. </a:t>
            </a:r>
          </a:p>
          <a:p>
            <a:r>
              <a:rPr lang="en-US" sz="1200" dirty="0">
                <a:solidFill>
                  <a:schemeClr val="tx1">
                    <a:lumMod val="50000"/>
                    <a:lumOff val="50000"/>
                  </a:schemeClr>
                </a:solidFill>
              </a:rPr>
              <a:t>Input for each crop / irrigation status</a:t>
            </a:r>
            <a:endParaRPr lang="en-AT" sz="12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2A203EC7-1B8C-4FDB-9C37-4E7F86D8F199}"/>
              </a:ext>
            </a:extLst>
          </p:cNvPr>
          <p:cNvSpPr/>
          <p:nvPr/>
        </p:nvSpPr>
        <p:spPr>
          <a:xfrm>
            <a:off x="3617486" y="3655295"/>
            <a:ext cx="1885584" cy="256272"/>
          </a:xfrm>
          <a:prstGeom prst="rect">
            <a:avLst/>
          </a:prstGeom>
          <a:solidFill>
            <a:schemeClr val="bg1"/>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pic>
        <p:nvPicPr>
          <p:cNvPr id="25" name="Picture 24" descr="A picture containing outdoor, grass, nature, sheep&#10;&#10;Description automatically generated">
            <a:extLst>
              <a:ext uri="{FF2B5EF4-FFF2-40B4-BE49-F238E27FC236}">
                <a16:creationId xmlns:a16="http://schemas.microsoft.com/office/drawing/2014/main" id="{0A3C830B-95F7-46C4-96AA-2CA117F6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86" y="1678044"/>
            <a:ext cx="1885584" cy="1634173"/>
          </a:xfrm>
          <a:prstGeom prst="rect">
            <a:avLst/>
          </a:prstGeom>
        </p:spPr>
      </p:pic>
      <p:sp>
        <p:nvSpPr>
          <p:cNvPr id="31" name="Rectangle 30">
            <a:extLst>
              <a:ext uri="{FF2B5EF4-FFF2-40B4-BE49-F238E27FC236}">
                <a16:creationId xmlns:a16="http://schemas.microsoft.com/office/drawing/2014/main" id="{2762F11F-737C-4AAA-8EB7-47D95144338A}"/>
              </a:ext>
            </a:extLst>
          </p:cNvPr>
          <p:cNvSpPr/>
          <p:nvPr/>
        </p:nvSpPr>
        <p:spPr>
          <a:xfrm>
            <a:off x="6231731" y="585340"/>
            <a:ext cx="4113885" cy="894290"/>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3. </a:t>
            </a:r>
          </a:p>
          <a:p>
            <a:r>
              <a:rPr lang="en-US" sz="1200" dirty="0">
                <a:solidFill>
                  <a:schemeClr val="tx1">
                    <a:lumMod val="50000"/>
                    <a:lumOff val="50000"/>
                  </a:schemeClr>
                </a:solidFill>
              </a:rPr>
              <a:t>On the first day of each month, crops that are finished growing are harvested. Then, if land is available, crops to be planted in this month are sown</a:t>
            </a:r>
            <a:endParaRPr lang="en-AT" sz="1200" dirty="0">
              <a:solidFill>
                <a:schemeClr val="tx1">
                  <a:lumMod val="50000"/>
                  <a:lumOff val="50000"/>
                </a:schemeClr>
              </a:solidFill>
            </a:endParaRPr>
          </a:p>
        </p:txBody>
      </p:sp>
      <p:pic>
        <p:nvPicPr>
          <p:cNvPr id="35" name="Picture 34" descr="A picture containing outdoor, grass, snow, hill&#10;&#10;Description automatically generated">
            <a:extLst>
              <a:ext uri="{FF2B5EF4-FFF2-40B4-BE49-F238E27FC236}">
                <a16:creationId xmlns:a16="http://schemas.microsoft.com/office/drawing/2014/main" id="{8CC05801-0B7F-45B9-9568-B3A427B88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045" y="4164533"/>
            <a:ext cx="1905954" cy="1648393"/>
          </a:xfrm>
          <a:prstGeom prst="rect">
            <a:avLst/>
          </a:prstGeom>
        </p:spPr>
      </p:pic>
      <p:pic>
        <p:nvPicPr>
          <p:cNvPr id="37" name="Picture 36" descr="A picture containing outdoor, grass, field, white&#10;&#10;Description automatically generated">
            <a:extLst>
              <a:ext uri="{FF2B5EF4-FFF2-40B4-BE49-F238E27FC236}">
                <a16:creationId xmlns:a16="http://schemas.microsoft.com/office/drawing/2014/main" id="{740C3AB6-179A-4670-8D3D-FE9BB0873A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603" y="1678044"/>
            <a:ext cx="1885584" cy="1630776"/>
          </a:xfrm>
          <a:prstGeom prst="rect">
            <a:avLst/>
          </a:prstGeom>
        </p:spPr>
      </p:pic>
      <p:pic>
        <p:nvPicPr>
          <p:cNvPr id="38" name="Picture 37" descr="A picture containing outdoor, grass, field, white&#10;&#10;Description automatically generated">
            <a:extLst>
              <a:ext uri="{FF2B5EF4-FFF2-40B4-BE49-F238E27FC236}">
                <a16:creationId xmlns:a16="http://schemas.microsoft.com/office/drawing/2014/main" id="{4B91D1B2-E932-472B-A51C-F27B480EA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003" y="1830444"/>
            <a:ext cx="1885584" cy="1630776"/>
          </a:xfrm>
          <a:prstGeom prst="rect">
            <a:avLst/>
          </a:prstGeom>
        </p:spPr>
      </p:pic>
      <p:pic>
        <p:nvPicPr>
          <p:cNvPr id="39" name="Picture 38" descr="A picture containing outdoor, grass, field, white&#10;&#10;Description automatically generated">
            <a:extLst>
              <a:ext uri="{FF2B5EF4-FFF2-40B4-BE49-F238E27FC236}">
                <a16:creationId xmlns:a16="http://schemas.microsoft.com/office/drawing/2014/main" id="{61070825-B5F5-4D25-B875-6C13D26B0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403" y="1982844"/>
            <a:ext cx="1885584" cy="1630776"/>
          </a:xfrm>
          <a:prstGeom prst="rect">
            <a:avLst/>
          </a:prstGeom>
        </p:spPr>
      </p:pic>
      <p:sp>
        <p:nvSpPr>
          <p:cNvPr id="40" name="Rectangle 39">
            <a:extLst>
              <a:ext uri="{FF2B5EF4-FFF2-40B4-BE49-F238E27FC236}">
                <a16:creationId xmlns:a16="http://schemas.microsoft.com/office/drawing/2014/main" id="{39821645-C0E0-443D-8107-DCE7D92AD247}"/>
              </a:ext>
            </a:extLst>
          </p:cNvPr>
          <p:cNvSpPr/>
          <p:nvPr/>
        </p:nvSpPr>
        <p:spPr>
          <a:xfrm>
            <a:off x="3617487" y="1981267"/>
            <a:ext cx="1885584" cy="1608552"/>
          </a:xfrm>
          <a:prstGeom prst="rect">
            <a:avLst/>
          </a:prstGeom>
          <a:no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1" name="Rectangle 40">
            <a:extLst>
              <a:ext uri="{FF2B5EF4-FFF2-40B4-BE49-F238E27FC236}">
                <a16:creationId xmlns:a16="http://schemas.microsoft.com/office/drawing/2014/main" id="{FE71E063-AEC4-4EB5-B3A2-515F0D43737D}"/>
              </a:ext>
            </a:extLst>
          </p:cNvPr>
          <p:cNvSpPr/>
          <p:nvPr/>
        </p:nvSpPr>
        <p:spPr>
          <a:xfrm>
            <a:off x="3616569" y="6141784"/>
            <a:ext cx="1885584" cy="256272"/>
          </a:xfrm>
          <a:prstGeom prst="rect">
            <a:avLst/>
          </a:prstGeom>
          <a:solidFill>
            <a:schemeClr val="bg1"/>
          </a:solidFill>
          <a:ln w="28575">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pic>
        <p:nvPicPr>
          <p:cNvPr id="42" name="Picture 41" descr="A picture containing outdoor, grass, field, white&#10;&#10;Description automatically generated">
            <a:extLst>
              <a:ext uri="{FF2B5EF4-FFF2-40B4-BE49-F238E27FC236}">
                <a16:creationId xmlns:a16="http://schemas.microsoft.com/office/drawing/2014/main" id="{969EEB3F-EFFD-4847-ACFE-3E0AF1E79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686" y="4164533"/>
            <a:ext cx="1885584" cy="1630776"/>
          </a:xfrm>
          <a:prstGeom prst="rect">
            <a:avLst/>
          </a:prstGeom>
        </p:spPr>
      </p:pic>
      <p:pic>
        <p:nvPicPr>
          <p:cNvPr id="43" name="Picture 42" descr="A picture containing outdoor, grass, field, white&#10;&#10;Description automatically generated">
            <a:extLst>
              <a:ext uri="{FF2B5EF4-FFF2-40B4-BE49-F238E27FC236}">
                <a16:creationId xmlns:a16="http://schemas.microsoft.com/office/drawing/2014/main" id="{13D1388B-3321-4C60-B6EE-B477B7C43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086" y="4316933"/>
            <a:ext cx="1885584" cy="1630776"/>
          </a:xfrm>
          <a:prstGeom prst="rect">
            <a:avLst/>
          </a:prstGeom>
        </p:spPr>
      </p:pic>
      <p:pic>
        <p:nvPicPr>
          <p:cNvPr id="44" name="Picture 43" descr="A picture containing outdoor, grass, field, white&#10;&#10;Description automatically generated">
            <a:extLst>
              <a:ext uri="{FF2B5EF4-FFF2-40B4-BE49-F238E27FC236}">
                <a16:creationId xmlns:a16="http://schemas.microsoft.com/office/drawing/2014/main" id="{F4E9983D-E35B-456F-B98B-E9042649F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7486" y="4469333"/>
            <a:ext cx="1885584" cy="1630776"/>
          </a:xfrm>
          <a:prstGeom prst="rect">
            <a:avLst/>
          </a:prstGeom>
        </p:spPr>
      </p:pic>
      <p:sp>
        <p:nvSpPr>
          <p:cNvPr id="45" name="Rectangle 44">
            <a:extLst>
              <a:ext uri="{FF2B5EF4-FFF2-40B4-BE49-F238E27FC236}">
                <a16:creationId xmlns:a16="http://schemas.microsoft.com/office/drawing/2014/main" id="{A8B8FAB8-F3B7-45DE-83EE-58D700A97088}"/>
              </a:ext>
            </a:extLst>
          </p:cNvPr>
          <p:cNvSpPr/>
          <p:nvPr/>
        </p:nvSpPr>
        <p:spPr>
          <a:xfrm>
            <a:off x="3616570" y="4467756"/>
            <a:ext cx="1885584" cy="1608552"/>
          </a:xfrm>
          <a:prstGeom prst="rect">
            <a:avLst/>
          </a:prstGeom>
          <a:no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6" name="Rectangle 45">
            <a:extLst>
              <a:ext uri="{FF2B5EF4-FFF2-40B4-BE49-F238E27FC236}">
                <a16:creationId xmlns:a16="http://schemas.microsoft.com/office/drawing/2014/main" id="{D7AD4455-D03F-42A2-A4C4-D655D4B0AF44}"/>
              </a:ext>
            </a:extLst>
          </p:cNvPr>
          <p:cNvSpPr/>
          <p:nvPr/>
        </p:nvSpPr>
        <p:spPr>
          <a:xfrm>
            <a:off x="943986" y="597929"/>
            <a:ext cx="1885584" cy="894289"/>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1. </a:t>
            </a:r>
          </a:p>
          <a:p>
            <a:r>
              <a:rPr lang="en-US" sz="1200" dirty="0">
                <a:solidFill>
                  <a:schemeClr val="tx1">
                    <a:lumMod val="50000"/>
                    <a:lumOff val="50000"/>
                  </a:schemeClr>
                </a:solidFill>
              </a:rPr>
              <a:t>Input for total Irrigated land and non-irrigated land</a:t>
            </a:r>
            <a:endParaRPr lang="en-AT" sz="1200" dirty="0">
              <a:solidFill>
                <a:schemeClr val="tx1">
                  <a:lumMod val="50000"/>
                  <a:lumOff val="50000"/>
                </a:schemeClr>
              </a:solidFill>
            </a:endParaRPr>
          </a:p>
        </p:txBody>
      </p:sp>
      <p:sp>
        <p:nvSpPr>
          <p:cNvPr id="47" name="Rectangle 46">
            <a:extLst>
              <a:ext uri="{FF2B5EF4-FFF2-40B4-BE49-F238E27FC236}">
                <a16:creationId xmlns:a16="http://schemas.microsoft.com/office/drawing/2014/main" id="{10E416AF-D7E1-4153-9045-288E88374B20}"/>
              </a:ext>
            </a:extLst>
          </p:cNvPr>
          <p:cNvSpPr/>
          <p:nvPr/>
        </p:nvSpPr>
        <p:spPr>
          <a:xfrm>
            <a:off x="943986" y="1689156"/>
            <a:ext cx="1885584" cy="1608552"/>
          </a:xfrm>
          <a:prstGeom prst="rect">
            <a:avLst/>
          </a:prstGeom>
          <a:no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8" name="Rectangle 47">
            <a:extLst>
              <a:ext uri="{FF2B5EF4-FFF2-40B4-BE49-F238E27FC236}">
                <a16:creationId xmlns:a16="http://schemas.microsoft.com/office/drawing/2014/main" id="{72D074A5-73D4-4859-80AD-17543644D780}"/>
              </a:ext>
            </a:extLst>
          </p:cNvPr>
          <p:cNvSpPr/>
          <p:nvPr/>
        </p:nvSpPr>
        <p:spPr>
          <a:xfrm>
            <a:off x="987129" y="4186757"/>
            <a:ext cx="1885584" cy="1608552"/>
          </a:xfrm>
          <a:prstGeom prst="rect">
            <a:avLst/>
          </a:prstGeom>
          <a:no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9" name="Rectangle 48">
            <a:extLst>
              <a:ext uri="{FF2B5EF4-FFF2-40B4-BE49-F238E27FC236}">
                <a16:creationId xmlns:a16="http://schemas.microsoft.com/office/drawing/2014/main" id="{F0EC1D44-4313-4D77-9D50-720206B448C4}"/>
              </a:ext>
            </a:extLst>
          </p:cNvPr>
          <p:cNvSpPr/>
          <p:nvPr/>
        </p:nvSpPr>
        <p:spPr>
          <a:xfrm>
            <a:off x="987129" y="5885512"/>
            <a:ext cx="1885584" cy="256272"/>
          </a:xfrm>
          <a:prstGeom prst="rect">
            <a:avLst/>
          </a:prstGeom>
          <a:solidFill>
            <a:schemeClr val="bg1"/>
          </a:solidFill>
          <a:ln w="28575">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sp>
        <p:nvSpPr>
          <p:cNvPr id="50" name="Rectangle 49">
            <a:extLst>
              <a:ext uri="{FF2B5EF4-FFF2-40B4-BE49-F238E27FC236}">
                <a16:creationId xmlns:a16="http://schemas.microsoft.com/office/drawing/2014/main" id="{C92972CC-B65B-4390-ADAD-6273525D8378}"/>
              </a:ext>
            </a:extLst>
          </p:cNvPr>
          <p:cNvSpPr/>
          <p:nvPr/>
        </p:nvSpPr>
        <p:spPr>
          <a:xfrm>
            <a:off x="943986" y="3403575"/>
            <a:ext cx="1885584" cy="256272"/>
          </a:xfrm>
          <a:prstGeom prst="rect">
            <a:avLst/>
          </a:prstGeom>
          <a:solidFill>
            <a:schemeClr val="bg1"/>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graphicFrame>
        <p:nvGraphicFramePr>
          <p:cNvPr id="51" name="Table 50">
            <a:extLst>
              <a:ext uri="{FF2B5EF4-FFF2-40B4-BE49-F238E27FC236}">
                <a16:creationId xmlns:a16="http://schemas.microsoft.com/office/drawing/2014/main" id="{FA1A6CCF-69E9-450A-A71C-9DAD7AC91124}"/>
              </a:ext>
            </a:extLst>
          </p:cNvPr>
          <p:cNvGraphicFramePr>
            <a:graphicFrameLocks noGrp="1"/>
          </p:cNvGraphicFramePr>
          <p:nvPr>
            <p:extLst>
              <p:ext uri="{D42A27DB-BD31-4B8C-83A1-F6EECF244321}">
                <p14:modId xmlns:p14="http://schemas.microsoft.com/office/powerpoint/2010/main" val="1223828456"/>
              </p:ext>
            </p:extLst>
          </p:nvPr>
        </p:nvGraphicFramePr>
        <p:xfrm>
          <a:off x="6231731" y="1601234"/>
          <a:ext cx="4113884" cy="1499109"/>
        </p:xfrm>
        <a:graphic>
          <a:graphicData uri="http://schemas.openxmlformats.org/drawingml/2006/table">
            <a:tbl>
              <a:tblPr>
                <a:tableStyleId>{5940675A-B579-460E-94D1-54222C63F5DA}</a:tableStyleId>
              </a:tblPr>
              <a:tblGrid>
                <a:gridCol w="1033639">
                  <a:extLst>
                    <a:ext uri="{9D8B030D-6E8A-4147-A177-3AD203B41FA5}">
                      <a16:colId xmlns:a16="http://schemas.microsoft.com/office/drawing/2014/main" val="1075212292"/>
                    </a:ext>
                  </a:extLst>
                </a:gridCol>
                <a:gridCol w="1529786">
                  <a:extLst>
                    <a:ext uri="{9D8B030D-6E8A-4147-A177-3AD203B41FA5}">
                      <a16:colId xmlns:a16="http://schemas.microsoft.com/office/drawing/2014/main" val="3350631921"/>
                    </a:ext>
                  </a:extLst>
                </a:gridCol>
                <a:gridCol w="1550459">
                  <a:extLst>
                    <a:ext uri="{9D8B030D-6E8A-4147-A177-3AD203B41FA5}">
                      <a16:colId xmlns:a16="http://schemas.microsoft.com/office/drawing/2014/main" val="1070281624"/>
                    </a:ext>
                  </a:extLst>
                </a:gridCol>
              </a:tblGrid>
              <a:tr h="190795">
                <a:tc>
                  <a:txBody>
                    <a:bodyPr/>
                    <a:lstStyle/>
                    <a:p>
                      <a:pPr algn="ctr" fontAlgn="b"/>
                      <a:r>
                        <a:rPr lang="en-US" sz="1000" b="1" u="none" strike="noStrike" dirty="0">
                          <a:effectLst/>
                        </a:rPr>
                        <a:t>Crop</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96"/>
                    </a:solidFill>
                  </a:tcPr>
                </a:tc>
                <a:tc>
                  <a:txBody>
                    <a:bodyPr/>
                    <a:lstStyle/>
                    <a:p>
                      <a:pPr algn="ctr" fontAlgn="b"/>
                      <a:r>
                        <a:rPr lang="en-US" sz="1000" b="1" u="none" strike="noStrike" dirty="0">
                          <a:effectLst/>
                        </a:rPr>
                        <a:t>Planting month</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C96"/>
                    </a:solidFill>
                  </a:tcPr>
                </a:tc>
                <a:tc>
                  <a:txBody>
                    <a:bodyPr/>
                    <a:lstStyle/>
                    <a:p>
                      <a:pPr algn="ctr" fontAlgn="b"/>
                      <a:r>
                        <a:rPr lang="en-US" sz="1000" b="1" u="none" strike="noStrike" dirty="0">
                          <a:effectLst/>
                        </a:rPr>
                        <a:t>Growing length (months)</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96"/>
                    </a:solidFill>
                  </a:tcPr>
                </a:tc>
                <a:extLst>
                  <a:ext uri="{0D108BD9-81ED-4DB2-BD59-A6C34878D82A}">
                    <a16:rowId xmlns:a16="http://schemas.microsoft.com/office/drawing/2014/main" val="446713750"/>
                  </a:ext>
                </a:extLst>
              </a:tr>
              <a:tr h="186902">
                <a:tc>
                  <a:txBody>
                    <a:bodyPr/>
                    <a:lstStyle/>
                    <a:p>
                      <a:pPr algn="ctr" fontAlgn="b"/>
                      <a:r>
                        <a:rPr lang="en-US" sz="1000" b="1" u="none" strike="noStrike" dirty="0">
                          <a:effectLst/>
                        </a:rPr>
                        <a:t>Sugar1</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July</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17</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1510394"/>
                  </a:ext>
                </a:extLst>
              </a:tr>
              <a:tr h="186902">
                <a:tc>
                  <a:txBody>
                    <a:bodyPr/>
                    <a:lstStyle/>
                    <a:p>
                      <a:pPr algn="ctr" fontAlgn="b"/>
                      <a:r>
                        <a:rPr lang="en-US" sz="1000" b="1" u="none" strike="noStrike" dirty="0">
                          <a:effectLst/>
                        </a:rPr>
                        <a:t>Sugar2</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October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a:effectLst/>
                        </a:rPr>
                        <a:t>15</a:t>
                      </a:r>
                      <a:endParaRPr lang="en-AT" sz="1000" b="0" i="0" u="none" strike="noStrike">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601558"/>
                  </a:ext>
                </a:extLst>
              </a:tr>
              <a:tr h="186902">
                <a:tc>
                  <a:txBody>
                    <a:bodyPr/>
                    <a:lstStyle/>
                    <a:p>
                      <a:pPr algn="ctr" fontAlgn="b"/>
                      <a:r>
                        <a:rPr lang="en-US" sz="1000" b="1" u="none" strike="noStrike" dirty="0">
                          <a:effectLst/>
                        </a:rPr>
                        <a:t>Sugar3</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January</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a:effectLst/>
                        </a:rPr>
                        <a:t>12</a:t>
                      </a:r>
                      <a:endParaRPr lang="en-AT" sz="1000" b="0" i="0" u="none" strike="noStrike">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244561"/>
                  </a:ext>
                </a:extLst>
              </a:tr>
              <a:tr h="186902">
                <a:tc>
                  <a:txBody>
                    <a:bodyPr/>
                    <a:lstStyle/>
                    <a:p>
                      <a:pPr algn="ctr" fontAlgn="b"/>
                      <a:r>
                        <a:rPr lang="en-US" sz="1000" b="1" u="none" strike="noStrike" dirty="0">
                          <a:effectLst/>
                        </a:rPr>
                        <a:t>Sorghum</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4</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612294"/>
                  </a:ext>
                </a:extLst>
              </a:tr>
              <a:tr h="186902">
                <a:tc>
                  <a:txBody>
                    <a:bodyPr/>
                    <a:lstStyle/>
                    <a:p>
                      <a:pPr algn="ctr" fontAlgn="b"/>
                      <a:r>
                        <a:rPr lang="en-US" sz="1000" b="1" u="none" strike="noStrike" dirty="0">
                          <a:effectLst/>
                        </a:rPr>
                        <a:t>Groundnut</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June</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915415"/>
                  </a:ext>
                </a:extLst>
              </a:tr>
              <a:tr h="186902">
                <a:tc>
                  <a:txBody>
                    <a:bodyPr/>
                    <a:lstStyle/>
                    <a:p>
                      <a:pPr algn="ctr" fontAlgn="b"/>
                      <a:r>
                        <a:rPr lang="en-US" sz="1000" b="1" u="none" strike="noStrike" dirty="0">
                          <a:effectLst/>
                        </a:rPr>
                        <a:t>Wheat</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008649"/>
                  </a:ext>
                </a:extLst>
              </a:tr>
              <a:tr h="186902">
                <a:tc>
                  <a:txBody>
                    <a:bodyPr/>
                    <a:lstStyle/>
                    <a:p>
                      <a:pPr algn="ctr" fontAlgn="b"/>
                      <a:r>
                        <a:rPr lang="en-US" sz="1000" b="1" u="none" strike="noStrike" dirty="0">
                          <a:effectLst/>
                        </a:rPr>
                        <a:t>Maize</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4025619"/>
                  </a:ext>
                </a:extLst>
              </a:tr>
            </a:tbl>
          </a:graphicData>
        </a:graphic>
      </p:graphicFrame>
      <p:sp>
        <p:nvSpPr>
          <p:cNvPr id="52" name="Rectangle 51">
            <a:extLst>
              <a:ext uri="{FF2B5EF4-FFF2-40B4-BE49-F238E27FC236}">
                <a16:creationId xmlns:a16="http://schemas.microsoft.com/office/drawing/2014/main" id="{1AB8090B-83EB-4635-BAFB-F6E2B75CC95D}"/>
              </a:ext>
            </a:extLst>
          </p:cNvPr>
          <p:cNvSpPr/>
          <p:nvPr/>
        </p:nvSpPr>
        <p:spPr>
          <a:xfrm>
            <a:off x="6231731" y="3266272"/>
            <a:ext cx="4113885" cy="996003"/>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4. </a:t>
            </a:r>
          </a:p>
          <a:p>
            <a:r>
              <a:rPr lang="en-US" sz="1200" dirty="0">
                <a:solidFill>
                  <a:schemeClr val="tx1">
                    <a:lumMod val="50000"/>
                    <a:lumOff val="50000"/>
                  </a:schemeClr>
                </a:solidFill>
              </a:rPr>
              <a:t>Each crop has four growth stages determining potential water use, determined by scaling a reference water use by crop- and growth-stage specific water use coefficients (Kc)</a:t>
            </a:r>
          </a:p>
        </p:txBody>
      </p:sp>
      <p:graphicFrame>
        <p:nvGraphicFramePr>
          <p:cNvPr id="54" name="Chart 53">
            <a:extLst>
              <a:ext uri="{FF2B5EF4-FFF2-40B4-BE49-F238E27FC236}">
                <a16:creationId xmlns:a16="http://schemas.microsoft.com/office/drawing/2014/main" id="{A286F6E4-9A1E-461C-967A-FAE962F65A97}"/>
              </a:ext>
            </a:extLst>
          </p:cNvPr>
          <p:cNvGraphicFramePr>
            <a:graphicFrameLocks/>
          </p:cNvGraphicFramePr>
          <p:nvPr>
            <p:extLst>
              <p:ext uri="{D42A27DB-BD31-4B8C-83A1-F6EECF244321}">
                <p14:modId xmlns:p14="http://schemas.microsoft.com/office/powerpoint/2010/main" val="2393088133"/>
              </p:ext>
            </p:extLst>
          </p:nvPr>
        </p:nvGraphicFramePr>
        <p:xfrm>
          <a:off x="6229897" y="4264175"/>
          <a:ext cx="4115718" cy="237542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70782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AC7E3D-A17F-42DD-8F1A-4212F3259C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467" y="1645806"/>
            <a:ext cx="5291666" cy="3566387"/>
          </a:xfrm>
          <a:prstGeom prst="rect">
            <a:avLst/>
          </a:prstGeom>
        </p:spPr>
      </p:pic>
      <p:pic>
        <p:nvPicPr>
          <p:cNvPr id="7" name="Picture 6">
            <a:extLst>
              <a:ext uri="{FF2B5EF4-FFF2-40B4-BE49-F238E27FC236}">
                <a16:creationId xmlns:a16="http://schemas.microsoft.com/office/drawing/2014/main" id="{29154101-13FC-4200-B869-61EB5C7EEA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6865" y="1645805"/>
            <a:ext cx="5291667" cy="3566388"/>
          </a:xfrm>
          <a:prstGeom prst="rect">
            <a:avLst/>
          </a:prstGeom>
        </p:spPr>
      </p:pic>
      <p:sp>
        <p:nvSpPr>
          <p:cNvPr id="8" name="Rectangle 7">
            <a:extLst>
              <a:ext uri="{FF2B5EF4-FFF2-40B4-BE49-F238E27FC236}">
                <a16:creationId xmlns:a16="http://schemas.microsoft.com/office/drawing/2014/main" id="{AE9707F4-4AAC-4658-BD59-6D497D0B0CB5}"/>
              </a:ext>
            </a:extLst>
          </p:cNvPr>
          <p:cNvSpPr/>
          <p:nvPr/>
        </p:nvSpPr>
        <p:spPr>
          <a:xfrm>
            <a:off x="711626" y="5668252"/>
            <a:ext cx="5155354" cy="450608"/>
          </a:xfrm>
          <a:prstGeom prst="rect">
            <a:avLst/>
          </a:prstGeom>
          <a:noFill/>
          <a:ln w="38100">
            <a:solidFill>
              <a:srgbClr val="636EFA">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36EFA"/>
                </a:solidFill>
              </a:rPr>
              <a:t>Irrigated</a:t>
            </a:r>
            <a:endParaRPr lang="en-AT" dirty="0">
              <a:solidFill>
                <a:srgbClr val="636EFA"/>
              </a:solidFill>
            </a:endParaRPr>
          </a:p>
        </p:txBody>
      </p:sp>
      <p:sp>
        <p:nvSpPr>
          <p:cNvPr id="11" name="Rectangle 10">
            <a:extLst>
              <a:ext uri="{FF2B5EF4-FFF2-40B4-BE49-F238E27FC236}">
                <a16:creationId xmlns:a16="http://schemas.microsoft.com/office/drawing/2014/main" id="{0708FC09-9E97-45DE-B642-8B765C147A16}"/>
              </a:ext>
            </a:extLst>
          </p:cNvPr>
          <p:cNvSpPr/>
          <p:nvPr/>
        </p:nvSpPr>
        <p:spPr>
          <a:xfrm>
            <a:off x="6325021" y="5668252"/>
            <a:ext cx="5155353" cy="450608"/>
          </a:xfrm>
          <a:prstGeom prst="rect">
            <a:avLst/>
          </a:prstGeom>
          <a:noFill/>
          <a:ln w="38100">
            <a:solidFill>
              <a:srgbClr val="00CC96">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CC96"/>
                </a:solidFill>
              </a:rPr>
              <a:t>non-Irrigated</a:t>
            </a:r>
            <a:endParaRPr lang="en-AT" dirty="0">
              <a:solidFill>
                <a:srgbClr val="00CC96"/>
              </a:solidFill>
            </a:endParaRPr>
          </a:p>
        </p:txBody>
      </p:sp>
      <p:sp>
        <p:nvSpPr>
          <p:cNvPr id="12" name="Rectangle 11">
            <a:extLst>
              <a:ext uri="{FF2B5EF4-FFF2-40B4-BE49-F238E27FC236}">
                <a16:creationId xmlns:a16="http://schemas.microsoft.com/office/drawing/2014/main" id="{224103CB-0559-4608-8B24-CB2CF0826FBB}"/>
              </a:ext>
            </a:extLst>
          </p:cNvPr>
          <p:cNvSpPr/>
          <p:nvPr/>
        </p:nvSpPr>
        <p:spPr>
          <a:xfrm>
            <a:off x="712047" y="2025892"/>
            <a:ext cx="5155353" cy="2599448"/>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3" name="Rectangle 12">
            <a:extLst>
              <a:ext uri="{FF2B5EF4-FFF2-40B4-BE49-F238E27FC236}">
                <a16:creationId xmlns:a16="http://schemas.microsoft.com/office/drawing/2014/main" id="{07A8ADCC-F7F5-49E7-B962-1D0DD3DDF05F}"/>
              </a:ext>
            </a:extLst>
          </p:cNvPr>
          <p:cNvSpPr/>
          <p:nvPr/>
        </p:nvSpPr>
        <p:spPr>
          <a:xfrm>
            <a:off x="6307435" y="2020030"/>
            <a:ext cx="5155353" cy="2599448"/>
          </a:xfrm>
          <a:prstGeom prst="rect">
            <a:avLst/>
          </a:prstGeom>
          <a:noFill/>
          <a:ln w="381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5" name="Rectangle 14">
            <a:extLst>
              <a:ext uri="{FF2B5EF4-FFF2-40B4-BE49-F238E27FC236}">
                <a16:creationId xmlns:a16="http://schemas.microsoft.com/office/drawing/2014/main" id="{71D3EA98-F2FD-4C77-92CA-A991DC67E9D4}"/>
              </a:ext>
            </a:extLst>
          </p:cNvPr>
          <p:cNvSpPr/>
          <p:nvPr/>
        </p:nvSpPr>
        <p:spPr>
          <a:xfrm>
            <a:off x="1844040"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6" name="Rectangle 15">
            <a:extLst>
              <a:ext uri="{FF2B5EF4-FFF2-40B4-BE49-F238E27FC236}">
                <a16:creationId xmlns:a16="http://schemas.microsoft.com/office/drawing/2014/main" id="{64D4033E-A468-4ED5-8B2D-4FD2D1456A6E}"/>
              </a:ext>
            </a:extLst>
          </p:cNvPr>
          <p:cNvSpPr/>
          <p:nvPr/>
        </p:nvSpPr>
        <p:spPr>
          <a:xfrm>
            <a:off x="7462517"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7" name="Rectangle 16">
            <a:extLst>
              <a:ext uri="{FF2B5EF4-FFF2-40B4-BE49-F238E27FC236}">
                <a16:creationId xmlns:a16="http://schemas.microsoft.com/office/drawing/2014/main" id="{A630D3DF-E87A-4C1E-A129-60B135EB55C7}"/>
              </a:ext>
            </a:extLst>
          </p:cNvPr>
          <p:cNvSpPr/>
          <p:nvPr/>
        </p:nvSpPr>
        <p:spPr>
          <a:xfrm>
            <a:off x="3518323" y="750056"/>
            <a:ext cx="5155354" cy="450608"/>
          </a:xfrm>
          <a:prstGeom prst="rect">
            <a:avLst/>
          </a:prstGeom>
          <a:noFill/>
          <a:ln w="38100">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71016"/>
                </a:solidFill>
              </a:rPr>
              <a:t>Sorghum</a:t>
            </a:r>
            <a:endParaRPr lang="en-AT" dirty="0">
              <a:solidFill>
                <a:srgbClr val="A71016"/>
              </a:solidFill>
            </a:endParaRPr>
          </a:p>
        </p:txBody>
      </p:sp>
      <p:sp>
        <p:nvSpPr>
          <p:cNvPr id="18" name="Rectangle 17">
            <a:extLst>
              <a:ext uri="{FF2B5EF4-FFF2-40B4-BE49-F238E27FC236}">
                <a16:creationId xmlns:a16="http://schemas.microsoft.com/office/drawing/2014/main" id="{9B30DB47-966A-447D-9972-AB89E7598596}"/>
              </a:ext>
            </a:extLst>
          </p:cNvPr>
          <p:cNvSpPr/>
          <p:nvPr/>
        </p:nvSpPr>
        <p:spPr>
          <a:xfrm>
            <a:off x="1844040" y="1611261"/>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Rectangle 18">
            <a:extLst>
              <a:ext uri="{FF2B5EF4-FFF2-40B4-BE49-F238E27FC236}">
                <a16:creationId xmlns:a16="http://schemas.microsoft.com/office/drawing/2014/main" id="{B8C7524B-B2E6-433D-B44F-BAAE1F3079DE}"/>
              </a:ext>
            </a:extLst>
          </p:cNvPr>
          <p:cNvSpPr/>
          <p:nvPr/>
        </p:nvSpPr>
        <p:spPr>
          <a:xfrm>
            <a:off x="7547509" y="1631472"/>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82008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FE6C9B3-8181-4D52-8D07-601E83BAE000}"/>
              </a:ext>
            </a:extLst>
          </p:cNvPr>
          <p:cNvCxnSpPr>
            <a:cxnSpLocks/>
          </p:cNvCxnSpPr>
          <p:nvPr/>
        </p:nvCxnSpPr>
        <p:spPr>
          <a:xfrm flipH="1" flipV="1">
            <a:off x="6079310" y="-28577"/>
            <a:ext cx="16689" cy="3411855"/>
          </a:xfrm>
          <a:prstGeom prst="line">
            <a:avLst/>
          </a:prstGeom>
          <a:ln w="127000">
            <a:solidFill>
              <a:srgbClr val="636EFA"/>
            </a:solidFill>
          </a:ln>
        </p:spPr>
        <p:style>
          <a:lnRef idx="1">
            <a:schemeClr val="accent1"/>
          </a:lnRef>
          <a:fillRef idx="0">
            <a:schemeClr val="accent1"/>
          </a:fillRef>
          <a:effectRef idx="0">
            <a:schemeClr val="accent1"/>
          </a:effectRef>
          <a:fontRef idx="minor">
            <a:schemeClr val="tx1"/>
          </a:fontRef>
        </p:style>
      </p:cxnSp>
      <p:sp>
        <p:nvSpPr>
          <p:cNvPr id="31" name="Rectangle 2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A9007F9-905C-48FE-8533-93AE5CFC170B}"/>
              </a:ext>
            </a:extLst>
          </p:cNvPr>
          <p:cNvSpPr/>
          <p:nvPr/>
        </p:nvSpPr>
        <p:spPr>
          <a:xfrm>
            <a:off x="5554979" y="746760"/>
            <a:ext cx="1082041" cy="1965960"/>
          </a:xfrm>
          <a:prstGeom prst="rect">
            <a:avLst/>
          </a:prstGeom>
          <a:solidFill>
            <a:schemeClr val="bg1"/>
          </a:solid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cxnSp>
        <p:nvCxnSpPr>
          <p:cNvPr id="41" name="Straight Connector 40">
            <a:extLst>
              <a:ext uri="{FF2B5EF4-FFF2-40B4-BE49-F238E27FC236}">
                <a16:creationId xmlns:a16="http://schemas.microsoft.com/office/drawing/2014/main" id="{B04FAC67-96F4-4F13-9CAB-73B10F9BBEDF}"/>
              </a:ext>
            </a:extLst>
          </p:cNvPr>
          <p:cNvCxnSpPr>
            <a:cxnSpLocks/>
          </p:cNvCxnSpPr>
          <p:nvPr/>
        </p:nvCxnSpPr>
        <p:spPr>
          <a:xfrm flipH="1" flipV="1">
            <a:off x="6095999" y="3474720"/>
            <a:ext cx="7165" cy="3383282"/>
          </a:xfrm>
          <a:prstGeom prst="line">
            <a:avLst/>
          </a:prstGeom>
          <a:ln w="127000">
            <a:solidFill>
              <a:srgbClr val="00CC9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78F1F-5A88-4C0D-8F6B-1277AB66DAD2}"/>
              </a:ext>
            </a:extLst>
          </p:cNvPr>
          <p:cNvCxnSpPr>
            <a:cxnSpLocks/>
          </p:cNvCxnSpPr>
          <p:nvPr/>
        </p:nvCxnSpPr>
        <p:spPr>
          <a:xfrm flipV="1">
            <a:off x="6095999" y="3428998"/>
            <a:ext cx="6359237" cy="1"/>
          </a:xfrm>
          <a:prstGeom prst="line">
            <a:avLst/>
          </a:prstGeom>
          <a:ln w="127000">
            <a:solidFill>
              <a:srgbClr val="A71016"/>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BE37B12-CC1E-4E2E-9421-50DC852F06FE}"/>
              </a:ext>
            </a:extLst>
          </p:cNvPr>
          <p:cNvSpPr/>
          <p:nvPr/>
        </p:nvSpPr>
        <p:spPr>
          <a:xfrm>
            <a:off x="5554980" y="4034276"/>
            <a:ext cx="1082040" cy="2076964"/>
          </a:xfrm>
          <a:prstGeom prst="rect">
            <a:avLst/>
          </a:prstGeom>
          <a:solidFill>
            <a:schemeClr val="bg1"/>
          </a:solid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cxnSp>
        <p:nvCxnSpPr>
          <p:cNvPr id="47" name="Straight Connector 46">
            <a:extLst>
              <a:ext uri="{FF2B5EF4-FFF2-40B4-BE49-F238E27FC236}">
                <a16:creationId xmlns:a16="http://schemas.microsoft.com/office/drawing/2014/main" id="{A514C790-66D1-405C-827F-B82E95535B56}"/>
              </a:ext>
            </a:extLst>
          </p:cNvPr>
          <p:cNvCxnSpPr>
            <a:cxnSpLocks/>
          </p:cNvCxnSpPr>
          <p:nvPr/>
        </p:nvCxnSpPr>
        <p:spPr>
          <a:xfrm flipV="1">
            <a:off x="-200891" y="3426376"/>
            <a:ext cx="6296890" cy="2094"/>
          </a:xfrm>
          <a:prstGeom prst="line">
            <a:avLst/>
          </a:prstGeom>
          <a:ln w="127000">
            <a:solidFill>
              <a:srgbClr val="CF2590"/>
            </a:solidFill>
          </a:ln>
        </p:spPr>
        <p:style>
          <a:lnRef idx="1">
            <a:schemeClr val="accent1"/>
          </a:lnRef>
          <a:fillRef idx="0">
            <a:schemeClr val="accent1"/>
          </a:fillRef>
          <a:effectRef idx="0">
            <a:schemeClr val="accent1"/>
          </a:effectRef>
          <a:fontRef idx="minor">
            <a:schemeClr val="tx1"/>
          </a:fontRef>
        </p:style>
      </p:cxnSp>
      <p:pic>
        <p:nvPicPr>
          <p:cNvPr id="49" name="Picture 48" descr="A screenshot of a cell phone&#10;&#10;Description automatically generated">
            <a:extLst>
              <a:ext uri="{FF2B5EF4-FFF2-40B4-BE49-F238E27FC236}">
                <a16:creationId xmlns:a16="http://schemas.microsoft.com/office/drawing/2014/main" id="{15A3A8EE-B794-40CC-B07A-8F2D931CD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38" y="520525"/>
            <a:ext cx="3982027" cy="268786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C5DF4485-A0D5-4D2C-8121-841C046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37" y="3649606"/>
            <a:ext cx="3982028" cy="2687869"/>
          </a:xfrm>
          <a:prstGeom prst="rect">
            <a:avLst/>
          </a:prstGeom>
        </p:spPr>
      </p:pic>
      <p:pic>
        <p:nvPicPr>
          <p:cNvPr id="51" name="Picture 50">
            <a:extLst>
              <a:ext uri="{FF2B5EF4-FFF2-40B4-BE49-F238E27FC236}">
                <a16:creationId xmlns:a16="http://schemas.microsoft.com/office/drawing/2014/main" id="{7966DEBF-2F53-4B5C-9CF2-E0B691166C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3635" y="520525"/>
            <a:ext cx="3982027" cy="2683739"/>
          </a:xfrm>
          <a:prstGeom prst="rect">
            <a:avLst/>
          </a:prstGeom>
        </p:spPr>
      </p:pic>
      <p:pic>
        <p:nvPicPr>
          <p:cNvPr id="52" name="Picture 51">
            <a:extLst>
              <a:ext uri="{FF2B5EF4-FFF2-40B4-BE49-F238E27FC236}">
                <a16:creationId xmlns:a16="http://schemas.microsoft.com/office/drawing/2014/main" id="{0E33A978-76D4-418E-A4E6-FCFA3FAE78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13635" y="3730888"/>
            <a:ext cx="3982028" cy="2683740"/>
          </a:xfrm>
          <a:prstGeom prst="rect">
            <a:avLst/>
          </a:prstGeom>
        </p:spPr>
      </p:pic>
      <p:sp>
        <p:nvSpPr>
          <p:cNvPr id="57" name="Rectangle 56">
            <a:extLst>
              <a:ext uri="{FF2B5EF4-FFF2-40B4-BE49-F238E27FC236}">
                <a16:creationId xmlns:a16="http://schemas.microsoft.com/office/drawing/2014/main" id="{3970B67C-701C-41FB-A090-ADCDA481CDCD}"/>
              </a:ext>
            </a:extLst>
          </p:cNvPr>
          <p:cNvSpPr/>
          <p:nvPr/>
        </p:nvSpPr>
        <p:spPr>
          <a:xfrm>
            <a:off x="1898903" y="3295948"/>
            <a:ext cx="2328673" cy="260856"/>
          </a:xfrm>
          <a:prstGeom prst="rect">
            <a:avLst/>
          </a:prstGeom>
          <a:solidFill>
            <a:schemeClr val="bg1"/>
          </a:solid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F2590"/>
                </a:solidFill>
              </a:rPr>
              <a:t>Sugarcane, v. pre-s</a:t>
            </a:r>
            <a:endParaRPr lang="en-AT" sz="1400" dirty="0">
              <a:solidFill>
                <a:srgbClr val="CF2590"/>
              </a:solidFill>
            </a:endParaRPr>
          </a:p>
        </p:txBody>
      </p:sp>
      <p:sp>
        <p:nvSpPr>
          <p:cNvPr id="58" name="Rectangle 57">
            <a:extLst>
              <a:ext uri="{FF2B5EF4-FFF2-40B4-BE49-F238E27FC236}">
                <a16:creationId xmlns:a16="http://schemas.microsoft.com/office/drawing/2014/main" id="{C0651D47-88BE-478F-87ED-F76111E75D87}"/>
              </a:ext>
            </a:extLst>
          </p:cNvPr>
          <p:cNvSpPr/>
          <p:nvPr/>
        </p:nvSpPr>
        <p:spPr>
          <a:xfrm>
            <a:off x="7840311" y="3295948"/>
            <a:ext cx="2328673" cy="260856"/>
          </a:xfrm>
          <a:prstGeom prst="rect">
            <a:avLst/>
          </a:prstGeom>
          <a:solidFill>
            <a:schemeClr val="bg1"/>
          </a:solid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A71016"/>
                </a:solidFill>
              </a:rPr>
              <a:t>Sorghum</a:t>
            </a:r>
            <a:endParaRPr lang="en-AT" sz="1400" dirty="0">
              <a:solidFill>
                <a:srgbClr val="A71016"/>
              </a:solidFill>
            </a:endParaRPr>
          </a:p>
        </p:txBody>
      </p:sp>
      <p:sp>
        <p:nvSpPr>
          <p:cNvPr id="59" name="Rectangle 58">
            <a:extLst>
              <a:ext uri="{FF2B5EF4-FFF2-40B4-BE49-F238E27FC236}">
                <a16:creationId xmlns:a16="http://schemas.microsoft.com/office/drawing/2014/main" id="{8770E020-869E-48D0-8D78-5F0499876791}"/>
              </a:ext>
            </a:extLst>
          </p:cNvPr>
          <p:cNvSpPr/>
          <p:nvPr/>
        </p:nvSpPr>
        <p:spPr>
          <a:xfrm>
            <a:off x="1708051" y="427723"/>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Rectangle 59">
            <a:extLst>
              <a:ext uri="{FF2B5EF4-FFF2-40B4-BE49-F238E27FC236}">
                <a16:creationId xmlns:a16="http://schemas.microsoft.com/office/drawing/2014/main" id="{610689A4-6806-4152-B420-776A324C8517}"/>
              </a:ext>
            </a:extLst>
          </p:cNvPr>
          <p:cNvSpPr/>
          <p:nvPr/>
        </p:nvSpPr>
        <p:spPr>
          <a:xfrm>
            <a:off x="7458609" y="427722"/>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1" name="Rectangle 60">
            <a:extLst>
              <a:ext uri="{FF2B5EF4-FFF2-40B4-BE49-F238E27FC236}">
                <a16:creationId xmlns:a16="http://schemas.microsoft.com/office/drawing/2014/main" id="{06D008E7-D24B-4CEE-BADB-4EC67ABE9A0B}"/>
              </a:ext>
            </a:extLst>
          </p:cNvPr>
          <p:cNvSpPr/>
          <p:nvPr/>
        </p:nvSpPr>
        <p:spPr>
          <a:xfrm>
            <a:off x="1594480" y="3644136"/>
            <a:ext cx="2710375" cy="23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2" name="Rectangle 61">
            <a:extLst>
              <a:ext uri="{FF2B5EF4-FFF2-40B4-BE49-F238E27FC236}">
                <a16:creationId xmlns:a16="http://schemas.microsoft.com/office/drawing/2014/main" id="{C6775A29-D32E-4C61-8542-E5B1196ACA6B}"/>
              </a:ext>
            </a:extLst>
          </p:cNvPr>
          <p:cNvSpPr/>
          <p:nvPr/>
        </p:nvSpPr>
        <p:spPr>
          <a:xfrm>
            <a:off x="7729024" y="3654358"/>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19591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oundnut_Irr_1fpm_1_24_025max" descr="A screenshot of a social media post&#10;&#10;Description automatically generated">
            <a:hlinkClick r:id="" action="ppaction://media"/>
            <a:extLst>
              <a:ext uri="{FF2B5EF4-FFF2-40B4-BE49-F238E27FC236}">
                <a16:creationId xmlns:a16="http://schemas.microsoft.com/office/drawing/2014/main" id="{8BC987B0-B7B2-488D-9F4C-ACB663C70612}"/>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616454" y="751730"/>
            <a:ext cx="12883535" cy="8537999"/>
          </a:xfrm>
          <a:prstGeom prst="rect">
            <a:avLst/>
          </a:prstGeom>
        </p:spPr>
      </p:pic>
      <p:sp>
        <p:nvSpPr>
          <p:cNvPr id="26" name="Rectangle 25">
            <a:extLst>
              <a:ext uri="{FF2B5EF4-FFF2-40B4-BE49-F238E27FC236}">
                <a16:creationId xmlns:a16="http://schemas.microsoft.com/office/drawing/2014/main" id="{420798B8-F642-4364-9A8F-FB911C5CC95D}"/>
              </a:ext>
            </a:extLst>
          </p:cNvPr>
          <p:cNvSpPr/>
          <p:nvPr/>
        </p:nvSpPr>
        <p:spPr>
          <a:xfrm>
            <a:off x="-92457" y="1528884"/>
            <a:ext cx="12883535" cy="6564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2" name="groundnut_Irr_1fpm_1_24_025max" descr="A screenshot of a social media post&#10;&#10;Description automatically generated">
            <a:hlinkClick r:id="" action="ppaction://media"/>
            <a:extLst>
              <a:ext uri="{FF2B5EF4-FFF2-40B4-BE49-F238E27FC236}">
                <a16:creationId xmlns:a16="http://schemas.microsoft.com/office/drawing/2014/main" id="{023C0DBF-E526-4CC5-9E4C-B8EBF44A52E2}"/>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6136598" y="1790700"/>
            <a:ext cx="2405063" cy="1593850"/>
          </a:xfrm>
          <a:prstGeom prst="rect">
            <a:avLst/>
          </a:prstGeom>
        </p:spPr>
      </p:pic>
      <p:pic>
        <p:nvPicPr>
          <p:cNvPr id="3" name="groundnut_nonIrr_1fpm_1_24_025max" descr="A screenshot of a social media post&#10;&#10;Description automatically generated">
            <a:hlinkClick r:id="" action="ppaction://media"/>
            <a:extLst>
              <a:ext uri="{FF2B5EF4-FFF2-40B4-BE49-F238E27FC236}">
                <a16:creationId xmlns:a16="http://schemas.microsoft.com/office/drawing/2014/main" id="{3C7E05C2-BD1A-4E07-9CF0-5685279B2B96}"/>
              </a:ext>
            </a:extLst>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6136598" y="3467100"/>
            <a:ext cx="2405063" cy="1593850"/>
          </a:xfrm>
          <a:prstGeom prst="rect">
            <a:avLst/>
          </a:prstGeom>
        </p:spPr>
      </p:pic>
      <p:pic>
        <p:nvPicPr>
          <p:cNvPr id="4" name="sorghum_Irr_1fpm_1_24_025max" descr="A screenshot of a social media post&#10;&#10;Description automatically generated">
            <a:hlinkClick r:id="" action="ppaction://media"/>
            <a:extLst>
              <a:ext uri="{FF2B5EF4-FFF2-40B4-BE49-F238E27FC236}">
                <a16:creationId xmlns:a16="http://schemas.microsoft.com/office/drawing/2014/main" id="{7A3F08EA-2A16-4940-AEF0-11FB2F25A4BD}"/>
              </a:ext>
            </a:extLst>
          </p:cNvPr>
          <p:cNvPicPr>
            <a:picLocks noChangeAspect="1"/>
          </p:cNvPicPr>
          <p:nvPr>
            <a:videoFile r:link="rId6"/>
            <p:extLst>
              <p:ext uri="{DAA4B4D4-6D71-4841-9C94-3DE7FCFB9230}">
                <p14:media xmlns:p14="http://schemas.microsoft.com/office/powerpoint/2010/main" r:embed="rId5"/>
              </p:ext>
            </p:extLst>
          </p:nvPr>
        </p:nvPicPr>
        <p:blipFill>
          <a:blip r:embed="rId21"/>
          <a:stretch>
            <a:fillRect/>
          </a:stretch>
        </p:blipFill>
        <p:spPr>
          <a:xfrm>
            <a:off x="3649663" y="1790700"/>
            <a:ext cx="2405063" cy="1593850"/>
          </a:xfrm>
          <a:prstGeom prst="rect">
            <a:avLst/>
          </a:prstGeom>
        </p:spPr>
      </p:pic>
      <p:pic>
        <p:nvPicPr>
          <p:cNvPr id="5" name="sorghum_nonIrr_1fpm_1_24_025max" descr="A screenshot of a social media post&#10;&#10;Description automatically generated">
            <a:hlinkClick r:id="" action="ppaction://media"/>
            <a:extLst>
              <a:ext uri="{FF2B5EF4-FFF2-40B4-BE49-F238E27FC236}">
                <a16:creationId xmlns:a16="http://schemas.microsoft.com/office/drawing/2014/main" id="{566CD74E-5BA4-45C2-839E-087E561EF726}"/>
              </a:ext>
            </a:extLst>
          </p:cNvPr>
          <p:cNvPicPr>
            <a:picLocks noChangeAspect="1"/>
          </p:cNvPicPr>
          <p:nvPr>
            <a:videoFile r:link="rId8"/>
            <p:extLst>
              <p:ext uri="{DAA4B4D4-6D71-4841-9C94-3DE7FCFB9230}">
                <p14:media xmlns:p14="http://schemas.microsoft.com/office/powerpoint/2010/main" r:embed="rId7"/>
              </p:ext>
            </p:extLst>
          </p:nvPr>
        </p:nvPicPr>
        <p:blipFill>
          <a:blip r:embed="rId22"/>
          <a:stretch>
            <a:fillRect/>
          </a:stretch>
        </p:blipFill>
        <p:spPr>
          <a:xfrm>
            <a:off x="3649663" y="3467100"/>
            <a:ext cx="2405063" cy="1593850"/>
          </a:xfrm>
          <a:prstGeom prst="rect">
            <a:avLst/>
          </a:prstGeom>
        </p:spPr>
      </p:pic>
      <p:pic>
        <p:nvPicPr>
          <p:cNvPr id="6" name="sugar2_Irr_1fpm_1_24_025max" descr="A screenshot of a social media post&#10;&#10;Description automatically generated">
            <a:hlinkClick r:id="" action="ppaction://media"/>
            <a:extLst>
              <a:ext uri="{FF2B5EF4-FFF2-40B4-BE49-F238E27FC236}">
                <a16:creationId xmlns:a16="http://schemas.microsoft.com/office/drawing/2014/main" id="{821D5D8B-EA01-4B5B-B7B7-3EA7ED27D562}"/>
              </a:ext>
            </a:extLst>
          </p:cNvPr>
          <p:cNvPicPr>
            <a:picLocks noChangeAspect="1"/>
          </p:cNvPicPr>
          <p:nvPr>
            <a:videoFile r:link="rId10"/>
            <p:extLst>
              <p:ext uri="{DAA4B4D4-6D71-4841-9C94-3DE7FCFB9230}">
                <p14:media xmlns:p14="http://schemas.microsoft.com/office/powerpoint/2010/main" r:embed="rId9"/>
              </p:ext>
            </p:extLst>
          </p:nvPr>
        </p:nvPicPr>
        <p:blipFill>
          <a:blip r:embed="rId23"/>
          <a:stretch>
            <a:fillRect/>
          </a:stretch>
        </p:blipFill>
        <p:spPr>
          <a:xfrm>
            <a:off x="1162049" y="1790700"/>
            <a:ext cx="2405063" cy="1593850"/>
          </a:xfrm>
          <a:prstGeom prst="rect">
            <a:avLst/>
          </a:prstGeom>
        </p:spPr>
      </p:pic>
      <p:pic>
        <p:nvPicPr>
          <p:cNvPr id="7" name="sugar2_nonIrr_1fpm_1_24_025max" descr="A screenshot of a social media post&#10;&#10;Description automatically generated">
            <a:hlinkClick r:id="" action="ppaction://media"/>
            <a:extLst>
              <a:ext uri="{FF2B5EF4-FFF2-40B4-BE49-F238E27FC236}">
                <a16:creationId xmlns:a16="http://schemas.microsoft.com/office/drawing/2014/main" id="{DA3DFDA2-B674-4B53-8484-047553C9C2AC}"/>
              </a:ext>
            </a:extLst>
          </p:cNvPr>
          <p:cNvPicPr>
            <a:picLocks noChangeAspect="1"/>
          </p:cNvPicPr>
          <p:nvPr>
            <a:videoFile r:link="rId12"/>
            <p:extLst>
              <p:ext uri="{DAA4B4D4-6D71-4841-9C94-3DE7FCFB9230}">
                <p14:media xmlns:p14="http://schemas.microsoft.com/office/powerpoint/2010/main" r:embed="rId11"/>
              </p:ext>
            </p:extLst>
          </p:nvPr>
        </p:nvPicPr>
        <p:blipFill>
          <a:blip r:embed="rId24"/>
          <a:stretch>
            <a:fillRect/>
          </a:stretch>
        </p:blipFill>
        <p:spPr>
          <a:xfrm>
            <a:off x="1162049" y="3467100"/>
            <a:ext cx="2405063" cy="1593850"/>
          </a:xfrm>
          <a:prstGeom prst="rect">
            <a:avLst/>
          </a:prstGeom>
        </p:spPr>
      </p:pic>
      <p:pic>
        <p:nvPicPr>
          <p:cNvPr id="8" name="wheat_Irr_1fpm_1_24_025max" descr="A screenshot of a social media post&#10;&#10;Description automatically generated">
            <a:hlinkClick r:id="" action="ppaction://media"/>
            <a:extLst>
              <a:ext uri="{FF2B5EF4-FFF2-40B4-BE49-F238E27FC236}">
                <a16:creationId xmlns:a16="http://schemas.microsoft.com/office/drawing/2014/main" id="{62EAC279-246D-4A60-AA1C-265A78FFA11F}"/>
              </a:ext>
            </a:extLst>
          </p:cNvPr>
          <p:cNvPicPr>
            <a:picLocks noChangeAspect="1"/>
          </p:cNvPicPr>
          <p:nvPr>
            <a:videoFile r:link="rId14"/>
            <p:extLst>
              <p:ext uri="{DAA4B4D4-6D71-4841-9C94-3DE7FCFB9230}">
                <p14:media xmlns:p14="http://schemas.microsoft.com/office/powerpoint/2010/main" r:embed="rId13"/>
              </p:ext>
            </p:extLst>
          </p:nvPr>
        </p:nvPicPr>
        <p:blipFill>
          <a:blip r:embed="rId25"/>
          <a:stretch>
            <a:fillRect/>
          </a:stretch>
        </p:blipFill>
        <p:spPr>
          <a:xfrm>
            <a:off x="8624888" y="1790700"/>
            <a:ext cx="2405063" cy="1593850"/>
          </a:xfrm>
          <a:prstGeom prst="rect">
            <a:avLst/>
          </a:prstGeom>
        </p:spPr>
      </p:pic>
      <p:pic>
        <p:nvPicPr>
          <p:cNvPr id="9" name="wheat_nonIrr_1fpm_1_24_025max" descr="A screenshot of a social media post&#10;&#10;Description automatically generated">
            <a:hlinkClick r:id="" action="ppaction://media"/>
            <a:extLst>
              <a:ext uri="{FF2B5EF4-FFF2-40B4-BE49-F238E27FC236}">
                <a16:creationId xmlns:a16="http://schemas.microsoft.com/office/drawing/2014/main" id="{9D8990B5-34BA-45FF-B183-65086CD2F9C8}"/>
              </a:ext>
            </a:extLst>
          </p:cNvPr>
          <p:cNvPicPr>
            <a:picLocks noChangeAspect="1"/>
          </p:cNvPicPr>
          <p:nvPr>
            <a:videoFile r:link="rId16"/>
            <p:extLst>
              <p:ext uri="{DAA4B4D4-6D71-4841-9C94-3DE7FCFB9230}">
                <p14:media xmlns:p14="http://schemas.microsoft.com/office/powerpoint/2010/main" r:embed="rId15"/>
              </p:ext>
            </p:extLst>
          </p:nvPr>
        </p:nvPicPr>
        <p:blipFill>
          <a:blip r:embed="rId26"/>
          <a:stretch>
            <a:fillRect/>
          </a:stretch>
        </p:blipFill>
        <p:spPr>
          <a:xfrm>
            <a:off x="8624888" y="3467100"/>
            <a:ext cx="2405063" cy="1593850"/>
          </a:xfrm>
          <a:prstGeom prst="rect">
            <a:avLst/>
          </a:prstGeom>
        </p:spPr>
      </p:pic>
      <p:sp>
        <p:nvSpPr>
          <p:cNvPr id="10" name="Rectangle 9">
            <a:extLst>
              <a:ext uri="{FF2B5EF4-FFF2-40B4-BE49-F238E27FC236}">
                <a16:creationId xmlns:a16="http://schemas.microsoft.com/office/drawing/2014/main" id="{98B3C746-F5B5-45BB-AE4A-5A2A3760CAE6}"/>
              </a:ext>
            </a:extLst>
          </p:cNvPr>
          <p:cNvSpPr/>
          <p:nvPr/>
        </p:nvSpPr>
        <p:spPr>
          <a:xfrm>
            <a:off x="1162048" y="5391149"/>
            <a:ext cx="9867903" cy="501651"/>
          </a:xfrm>
          <a:prstGeom prst="rect">
            <a:avLst/>
          </a:prstGeom>
          <a:solidFill>
            <a:schemeClr val="bg1"/>
          </a:solid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sp>
        <p:nvSpPr>
          <p:cNvPr id="11" name="Rectangle 10">
            <a:extLst>
              <a:ext uri="{FF2B5EF4-FFF2-40B4-BE49-F238E27FC236}">
                <a16:creationId xmlns:a16="http://schemas.microsoft.com/office/drawing/2014/main" id="{178A4112-8B9D-47F9-ACD4-E3DC43F07184}"/>
              </a:ext>
            </a:extLst>
          </p:cNvPr>
          <p:cNvSpPr/>
          <p:nvPr/>
        </p:nvSpPr>
        <p:spPr>
          <a:xfrm>
            <a:off x="1162047" y="730643"/>
            <a:ext cx="9867903" cy="501651"/>
          </a:xfrm>
          <a:prstGeom prst="rect">
            <a:avLst/>
          </a:prstGeom>
          <a:solidFill>
            <a:schemeClr val="bg1"/>
          </a:solid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sp>
        <p:nvSpPr>
          <p:cNvPr id="12" name="Rectangle 11">
            <a:extLst>
              <a:ext uri="{FF2B5EF4-FFF2-40B4-BE49-F238E27FC236}">
                <a16:creationId xmlns:a16="http://schemas.microsoft.com/office/drawing/2014/main" id="{F9586220-FB81-4058-AE3A-561425113296}"/>
              </a:ext>
            </a:extLst>
          </p:cNvPr>
          <p:cNvSpPr/>
          <p:nvPr/>
        </p:nvSpPr>
        <p:spPr>
          <a:xfrm>
            <a:off x="3685032" y="1699177"/>
            <a:ext cx="2328673" cy="260856"/>
          </a:xfrm>
          <a:prstGeom prst="rect">
            <a:avLst/>
          </a:prstGeom>
          <a:solidFill>
            <a:schemeClr val="bg1"/>
          </a:solid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A71016"/>
                </a:solidFill>
              </a:rPr>
              <a:t>Sorghum</a:t>
            </a:r>
            <a:endParaRPr lang="en-AT" sz="1400" dirty="0">
              <a:solidFill>
                <a:srgbClr val="A71016"/>
              </a:solidFill>
            </a:endParaRPr>
          </a:p>
        </p:txBody>
      </p:sp>
      <p:sp>
        <p:nvSpPr>
          <p:cNvPr id="14" name="Rectangle 13">
            <a:extLst>
              <a:ext uri="{FF2B5EF4-FFF2-40B4-BE49-F238E27FC236}">
                <a16:creationId xmlns:a16="http://schemas.microsoft.com/office/drawing/2014/main" id="{4420390F-73C8-418D-9862-CBEDCDA41B6E}"/>
              </a:ext>
            </a:extLst>
          </p:cNvPr>
          <p:cNvSpPr/>
          <p:nvPr/>
        </p:nvSpPr>
        <p:spPr>
          <a:xfrm>
            <a:off x="3681984" y="1699174"/>
            <a:ext cx="2337817" cy="3321559"/>
          </a:xfrm>
          <a:prstGeom prst="rect">
            <a:avLst/>
          </a:prstGeom>
          <a:no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5" name="Rectangle 14">
            <a:extLst>
              <a:ext uri="{FF2B5EF4-FFF2-40B4-BE49-F238E27FC236}">
                <a16:creationId xmlns:a16="http://schemas.microsoft.com/office/drawing/2014/main" id="{0EE78567-E9ED-4118-8CB1-0BC85A681483}"/>
              </a:ext>
            </a:extLst>
          </p:cNvPr>
          <p:cNvSpPr/>
          <p:nvPr/>
        </p:nvSpPr>
        <p:spPr>
          <a:xfrm>
            <a:off x="3873421"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6" name="Rectangle 15">
            <a:extLst>
              <a:ext uri="{FF2B5EF4-FFF2-40B4-BE49-F238E27FC236}">
                <a16:creationId xmlns:a16="http://schemas.microsoft.com/office/drawing/2014/main" id="{262D8123-A3A4-484A-A437-2763EF973DDE}"/>
              </a:ext>
            </a:extLst>
          </p:cNvPr>
          <p:cNvSpPr/>
          <p:nvPr/>
        </p:nvSpPr>
        <p:spPr>
          <a:xfrm>
            <a:off x="1197252" y="1699177"/>
            <a:ext cx="2328673" cy="260856"/>
          </a:xfrm>
          <a:prstGeom prst="rect">
            <a:avLst/>
          </a:prstGeom>
          <a:solidFill>
            <a:schemeClr val="bg1"/>
          </a:solid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F2590"/>
                </a:solidFill>
              </a:rPr>
              <a:t>Sugarcane, v. pre-s</a:t>
            </a:r>
            <a:endParaRPr lang="en-AT" sz="1400" dirty="0">
              <a:solidFill>
                <a:srgbClr val="CF2590"/>
              </a:solidFill>
            </a:endParaRPr>
          </a:p>
        </p:txBody>
      </p:sp>
      <p:sp>
        <p:nvSpPr>
          <p:cNvPr id="17" name="Rectangle 16">
            <a:extLst>
              <a:ext uri="{FF2B5EF4-FFF2-40B4-BE49-F238E27FC236}">
                <a16:creationId xmlns:a16="http://schemas.microsoft.com/office/drawing/2014/main" id="{A7828F00-EE76-4897-8FD1-BCE44C2898A5}"/>
              </a:ext>
            </a:extLst>
          </p:cNvPr>
          <p:cNvSpPr/>
          <p:nvPr/>
        </p:nvSpPr>
        <p:spPr>
          <a:xfrm>
            <a:off x="1194204" y="1699174"/>
            <a:ext cx="2337817" cy="3321559"/>
          </a:xfrm>
          <a:prstGeom prst="rect">
            <a:avLst/>
          </a:prstGeom>
          <a:no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8" name="Rectangle 17">
            <a:extLst>
              <a:ext uri="{FF2B5EF4-FFF2-40B4-BE49-F238E27FC236}">
                <a16:creationId xmlns:a16="http://schemas.microsoft.com/office/drawing/2014/main" id="{C5FA9D48-8DE9-41AA-A586-F672DE03CE8E}"/>
              </a:ext>
            </a:extLst>
          </p:cNvPr>
          <p:cNvSpPr/>
          <p:nvPr/>
        </p:nvSpPr>
        <p:spPr>
          <a:xfrm>
            <a:off x="1373917"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9" name="Rectangle 18">
            <a:extLst>
              <a:ext uri="{FF2B5EF4-FFF2-40B4-BE49-F238E27FC236}">
                <a16:creationId xmlns:a16="http://schemas.microsoft.com/office/drawing/2014/main" id="{B32E5DC9-4156-45B1-9058-09DCBEC75ACF}"/>
              </a:ext>
            </a:extLst>
          </p:cNvPr>
          <p:cNvSpPr/>
          <p:nvPr/>
        </p:nvSpPr>
        <p:spPr>
          <a:xfrm>
            <a:off x="6152012" y="1699177"/>
            <a:ext cx="2377925" cy="260856"/>
          </a:xfrm>
          <a:prstGeom prst="rect">
            <a:avLst/>
          </a:prstGeom>
          <a:solidFill>
            <a:schemeClr val="bg1"/>
          </a:solidFill>
          <a:ln w="28575">
            <a:solidFill>
              <a:srgbClr val="188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88741"/>
                </a:solidFill>
              </a:rPr>
              <a:t>Groundnut</a:t>
            </a:r>
            <a:endParaRPr lang="en-AT" sz="1400" dirty="0">
              <a:solidFill>
                <a:srgbClr val="188741"/>
              </a:solidFill>
            </a:endParaRPr>
          </a:p>
        </p:txBody>
      </p:sp>
      <p:sp>
        <p:nvSpPr>
          <p:cNvPr id="20" name="Rectangle 19">
            <a:extLst>
              <a:ext uri="{FF2B5EF4-FFF2-40B4-BE49-F238E27FC236}">
                <a16:creationId xmlns:a16="http://schemas.microsoft.com/office/drawing/2014/main" id="{C89B3D8A-DB1F-436E-9800-63FD69D4B7EF}"/>
              </a:ext>
            </a:extLst>
          </p:cNvPr>
          <p:cNvSpPr/>
          <p:nvPr/>
        </p:nvSpPr>
        <p:spPr>
          <a:xfrm>
            <a:off x="6152012" y="1699174"/>
            <a:ext cx="2377925" cy="3321559"/>
          </a:xfrm>
          <a:prstGeom prst="rect">
            <a:avLst/>
          </a:prstGeom>
          <a:noFill/>
          <a:ln w="28575">
            <a:solidFill>
              <a:srgbClr val="188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1" name="Rectangle 20">
            <a:extLst>
              <a:ext uri="{FF2B5EF4-FFF2-40B4-BE49-F238E27FC236}">
                <a16:creationId xmlns:a16="http://schemas.microsoft.com/office/drawing/2014/main" id="{33A19BAD-5FD1-4FAF-859D-4523A4F10FF8}"/>
              </a:ext>
            </a:extLst>
          </p:cNvPr>
          <p:cNvSpPr/>
          <p:nvPr/>
        </p:nvSpPr>
        <p:spPr>
          <a:xfrm>
            <a:off x="6349311"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2" name="Rectangle 21">
            <a:extLst>
              <a:ext uri="{FF2B5EF4-FFF2-40B4-BE49-F238E27FC236}">
                <a16:creationId xmlns:a16="http://schemas.microsoft.com/office/drawing/2014/main" id="{4571E8E4-9366-4B6C-8128-085FA3F9E5E2}"/>
              </a:ext>
            </a:extLst>
          </p:cNvPr>
          <p:cNvSpPr/>
          <p:nvPr/>
        </p:nvSpPr>
        <p:spPr>
          <a:xfrm>
            <a:off x="8638947" y="1699174"/>
            <a:ext cx="2377925" cy="260856"/>
          </a:xfrm>
          <a:prstGeom prst="rect">
            <a:avLst/>
          </a:prstGeom>
          <a:solidFill>
            <a:schemeClr val="bg1"/>
          </a:solidFill>
          <a:ln w="28575">
            <a:solidFill>
              <a:srgbClr val="F25B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25B06"/>
                </a:solidFill>
              </a:rPr>
              <a:t>Wheat</a:t>
            </a:r>
            <a:endParaRPr lang="en-AT" sz="1400" dirty="0">
              <a:solidFill>
                <a:srgbClr val="F25B06"/>
              </a:solidFill>
            </a:endParaRPr>
          </a:p>
        </p:txBody>
      </p:sp>
      <p:sp>
        <p:nvSpPr>
          <p:cNvPr id="23" name="Rectangle 22">
            <a:extLst>
              <a:ext uri="{FF2B5EF4-FFF2-40B4-BE49-F238E27FC236}">
                <a16:creationId xmlns:a16="http://schemas.microsoft.com/office/drawing/2014/main" id="{6356CBF1-DF68-413F-8D15-AB9BF55984CC}"/>
              </a:ext>
            </a:extLst>
          </p:cNvPr>
          <p:cNvSpPr/>
          <p:nvPr/>
        </p:nvSpPr>
        <p:spPr>
          <a:xfrm>
            <a:off x="8638947" y="1699171"/>
            <a:ext cx="2377925" cy="3321559"/>
          </a:xfrm>
          <a:prstGeom prst="rect">
            <a:avLst/>
          </a:prstGeom>
          <a:noFill/>
          <a:ln w="28575">
            <a:solidFill>
              <a:srgbClr val="F25B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4" name="Rectangle 23">
            <a:extLst>
              <a:ext uri="{FF2B5EF4-FFF2-40B4-BE49-F238E27FC236}">
                <a16:creationId xmlns:a16="http://schemas.microsoft.com/office/drawing/2014/main" id="{0E29FFB6-F567-4F5E-8916-DA91E09B3714}"/>
              </a:ext>
            </a:extLst>
          </p:cNvPr>
          <p:cNvSpPr/>
          <p:nvPr/>
        </p:nvSpPr>
        <p:spPr>
          <a:xfrm>
            <a:off x="8836246" y="3295394"/>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Tree>
    <p:extLst>
      <p:ext uri="{BB962C8B-B14F-4D97-AF65-F5344CB8AC3E}">
        <p14:creationId xmlns:p14="http://schemas.microsoft.com/office/powerpoint/2010/main" val="32724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par>
                                <p:cTn id="7" presetID="1" presetClass="mediacall" presetSubtype="0" fill="hold" nodeType="withEffect">
                                  <p:stCondLst>
                                    <p:cond delay="0"/>
                                  </p:stCondLst>
                                  <p:childTnLst>
                                    <p:cmd type="call" cmd="playFrom(0.0)">
                                      <p:cBhvr>
                                        <p:cTn id="8" dur="24000" fill="hold"/>
                                        <p:tgtEl>
                                          <p:spTgt spid="3"/>
                                        </p:tgtEl>
                                      </p:cBhvr>
                                    </p:cmd>
                                  </p:childTnLst>
                                </p:cTn>
                              </p:par>
                              <p:par>
                                <p:cTn id="9" presetID="1" presetClass="mediacall" presetSubtype="0" fill="hold" nodeType="withEffect">
                                  <p:stCondLst>
                                    <p:cond delay="0"/>
                                  </p:stCondLst>
                                  <p:childTnLst>
                                    <p:cmd type="call" cmd="playFrom(0.0)">
                                      <p:cBhvr>
                                        <p:cTn id="10" dur="24000" fill="hold"/>
                                        <p:tgtEl>
                                          <p:spTgt spid="4"/>
                                        </p:tgtEl>
                                      </p:cBhvr>
                                    </p:cmd>
                                  </p:childTnLst>
                                </p:cTn>
                              </p:par>
                              <p:par>
                                <p:cTn id="11" presetID="1" presetClass="mediacall" presetSubtype="0" fill="hold" nodeType="withEffect">
                                  <p:stCondLst>
                                    <p:cond delay="0"/>
                                  </p:stCondLst>
                                  <p:childTnLst>
                                    <p:cmd type="call" cmd="playFrom(0.0)">
                                      <p:cBhvr>
                                        <p:cTn id="12" dur="24000" fill="hold"/>
                                        <p:tgtEl>
                                          <p:spTgt spid="5"/>
                                        </p:tgtEl>
                                      </p:cBhvr>
                                    </p:cmd>
                                  </p:childTnLst>
                                </p:cTn>
                              </p:par>
                              <p:par>
                                <p:cTn id="13" presetID="1" presetClass="mediacall" presetSubtype="0" fill="hold" nodeType="withEffect">
                                  <p:stCondLst>
                                    <p:cond delay="0"/>
                                  </p:stCondLst>
                                  <p:childTnLst>
                                    <p:cmd type="call" cmd="playFrom(0.0)">
                                      <p:cBhvr>
                                        <p:cTn id="14" dur="24000" fill="hold"/>
                                        <p:tgtEl>
                                          <p:spTgt spid="6"/>
                                        </p:tgtEl>
                                      </p:cBhvr>
                                    </p:cmd>
                                  </p:childTnLst>
                                </p:cTn>
                              </p:par>
                              <p:par>
                                <p:cTn id="15" presetID="1" presetClass="mediacall" presetSubtype="0" fill="hold" nodeType="withEffect">
                                  <p:stCondLst>
                                    <p:cond delay="0"/>
                                  </p:stCondLst>
                                  <p:childTnLst>
                                    <p:cmd type="call" cmd="playFrom(0.0)">
                                      <p:cBhvr>
                                        <p:cTn id="16" dur="24000" fill="hold"/>
                                        <p:tgtEl>
                                          <p:spTgt spid="7"/>
                                        </p:tgtEl>
                                      </p:cBhvr>
                                    </p:cmd>
                                  </p:childTnLst>
                                </p:cTn>
                              </p:par>
                              <p:par>
                                <p:cTn id="17" presetID="1" presetClass="mediacall" presetSubtype="0" fill="hold" nodeType="withEffect">
                                  <p:stCondLst>
                                    <p:cond delay="0"/>
                                  </p:stCondLst>
                                  <p:childTnLst>
                                    <p:cmd type="call" cmd="playFrom(0.0)">
                                      <p:cBhvr>
                                        <p:cTn id="18" dur="24000" fill="hold"/>
                                        <p:tgtEl>
                                          <p:spTgt spid="8"/>
                                        </p:tgtEl>
                                      </p:cBhvr>
                                    </p:cmd>
                                  </p:childTnLst>
                                </p:cTn>
                              </p:par>
                              <p:par>
                                <p:cTn id="19" presetID="1" presetClass="mediacall" presetSubtype="0" fill="hold" nodeType="withEffect">
                                  <p:stCondLst>
                                    <p:cond delay="0"/>
                                  </p:stCondLst>
                                  <p:childTnLst>
                                    <p:cmd type="call" cmd="playFrom(0.0)">
                                      <p:cBhvr>
                                        <p:cTn id="20" dur="24000" fill="hold"/>
                                        <p:tgtEl>
                                          <p:spTgt spid="9"/>
                                        </p:tgtEl>
                                      </p:cBhvr>
                                    </p:cmd>
                                  </p:childTnLst>
                                </p:cTn>
                              </p:par>
                              <p:par>
                                <p:cTn id="21" presetID="1" presetClass="mediacall" presetSubtype="0" fill="hold" nodeType="withEffect">
                                  <p:stCondLst>
                                    <p:cond delay="0"/>
                                  </p:stCondLst>
                                  <p:childTnLst>
                                    <p:cmd type="call" cmd="playFrom(0.0)">
                                      <p:cBhvr>
                                        <p:cTn id="22" dur="240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5"/>
                                        </p:tgtEl>
                                      </p:cBhvr>
                                    </p:cmd>
                                  </p:childTnLst>
                                </p:cTn>
                              </p:par>
                            </p:childTnLst>
                          </p:cTn>
                        </p:par>
                      </p:childTnLst>
                    </p:cTn>
                  </p:par>
                </p:childTnLst>
              </p:cTn>
              <p:nextCondLst>
                <p:cond evt="onClick" delay="0">
                  <p:tgtEl>
                    <p:spTgt spid="5"/>
                  </p:tgtEl>
                </p:cond>
              </p:nextCondLst>
            </p:seq>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seq concurrent="1" nextAc="seek">
              <p:cTn id="48" restart="whenNotActive" fill="hold" evtFilter="cancelBubble" nodeType="interactiveSeq">
                <p:stCondLst>
                  <p:cond evt="onClick" delay="0">
                    <p:tgtEl>
                      <p:spTgt spid="7"/>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7"/>
                                        </p:tgtEl>
                                      </p:cBhvr>
                                    </p:cmd>
                                  </p:childTnLst>
                                </p:cTn>
                              </p:par>
                            </p:childTnLst>
                          </p:cTn>
                        </p:par>
                      </p:childTnLst>
                    </p:cTn>
                  </p:par>
                </p:childTnLst>
              </p:cTn>
              <p:nextCondLst>
                <p:cond evt="onClick" delay="0">
                  <p:tgtEl>
                    <p:spTgt spid="7"/>
                  </p:tgtEl>
                </p:cond>
              </p:nextCondLst>
            </p:seq>
            <p:seq concurrent="1" nextAc="seek">
              <p:cTn id="53" restart="whenNotActive" fill="hold" evtFilter="cancelBubble" nodeType="interactiveSeq">
                <p:stCondLst>
                  <p:cond evt="onClick" delay="0">
                    <p:tgtEl>
                      <p:spTgt spid="8"/>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8"/>
                                        </p:tgtEl>
                                      </p:cBhvr>
                                    </p:cmd>
                                  </p:childTnLst>
                                </p:cTn>
                              </p:par>
                            </p:childTnLst>
                          </p:cTn>
                        </p:par>
                      </p:childTnLst>
                    </p:cTn>
                  </p:par>
                </p:childTnLst>
              </p:cTn>
              <p:nextCondLst>
                <p:cond evt="onClick" delay="0">
                  <p:tgtEl>
                    <p:spTgt spid="8"/>
                  </p:tgtEl>
                </p:cond>
              </p:nextCondLst>
            </p:seq>
            <p:seq concurrent="1" nextAc="seek">
              <p:cTn id="58" restart="whenNotActive" fill="hold" evtFilter="cancelBubble" nodeType="interactiveSeq">
                <p:stCondLst>
                  <p:cond evt="onClick" delay="0">
                    <p:tgtEl>
                      <p:spTgt spid="9"/>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9"/>
                                        </p:tgtEl>
                                      </p:cBhvr>
                                    </p:cmd>
                                  </p:childTnLst>
                                </p:cTn>
                              </p:par>
                            </p:childTnLst>
                          </p:cTn>
                        </p:par>
                      </p:childTnLst>
                    </p:cTn>
                  </p:par>
                </p:childTnLst>
              </p:cTn>
              <p:nextCondLst>
                <p:cond evt="onClick" delay="0">
                  <p:tgtEl>
                    <p:spTgt spid="9"/>
                  </p:tgtEl>
                </p:cond>
              </p:nextCondLst>
            </p:seq>
            <p:video>
              <p:cMediaNode vol="80000">
                <p:cTn id="63" fill="hold" display="0">
                  <p:stCondLst>
                    <p:cond delay="indefinite"/>
                  </p:stCondLst>
                </p:cTn>
                <p:tgtEl>
                  <p:spTgt spid="2"/>
                </p:tgtEl>
              </p:cMediaNode>
            </p:video>
            <p:video>
              <p:cMediaNode vol="80000">
                <p:cTn id="64" fill="hold" display="0">
                  <p:stCondLst>
                    <p:cond delay="indefinite"/>
                  </p:stCondLst>
                </p:cTn>
                <p:tgtEl>
                  <p:spTgt spid="3"/>
                </p:tgtEl>
              </p:cMediaNode>
            </p:video>
            <p:video>
              <p:cMediaNode vol="80000">
                <p:cTn id="65" fill="hold" display="0">
                  <p:stCondLst>
                    <p:cond delay="indefinite"/>
                  </p:stCondLst>
                </p:cTn>
                <p:tgtEl>
                  <p:spTgt spid="4"/>
                </p:tgtEl>
              </p:cMediaNode>
            </p:video>
            <p:video>
              <p:cMediaNode vol="80000">
                <p:cTn id="66" fill="hold" display="0">
                  <p:stCondLst>
                    <p:cond delay="indefinite"/>
                  </p:stCondLst>
                </p:cTn>
                <p:tgtEl>
                  <p:spTgt spid="5"/>
                </p:tgtEl>
              </p:cMediaNode>
            </p:video>
            <p:video>
              <p:cMediaNode vol="80000">
                <p:cTn id="67" fill="hold" display="0">
                  <p:stCondLst>
                    <p:cond delay="indefinite"/>
                  </p:stCondLst>
                </p:cTn>
                <p:tgtEl>
                  <p:spTgt spid="6"/>
                </p:tgtEl>
              </p:cMediaNode>
            </p:video>
            <p:video>
              <p:cMediaNode vol="80000">
                <p:cTn id="68" fill="hold" display="0">
                  <p:stCondLst>
                    <p:cond delay="indefinite"/>
                  </p:stCondLst>
                </p:cTn>
                <p:tgtEl>
                  <p:spTgt spid="7"/>
                </p:tgtEl>
              </p:cMediaNode>
            </p:video>
            <p:video>
              <p:cMediaNode vol="80000">
                <p:cTn id="69" fill="hold" display="0">
                  <p:stCondLst>
                    <p:cond delay="indefinite"/>
                  </p:stCondLst>
                </p:cTn>
                <p:tgtEl>
                  <p:spTgt spid="8"/>
                </p:tgtEl>
              </p:cMediaNode>
            </p:video>
            <p:video>
              <p:cMediaNode vol="80000">
                <p:cTn id="70" fill="hold" display="0">
                  <p:stCondLst>
                    <p:cond delay="indefinite"/>
                  </p:stCondLst>
                </p:cTn>
                <p:tgtEl>
                  <p:spTgt spid="9"/>
                </p:tgtEl>
              </p:cMediaNode>
            </p:video>
            <p:seq concurrent="1" nextAc="seek">
              <p:cTn id="71" restart="whenNotActive" fill="hold" evtFilter="cancelBubble" nodeType="interactiveSeq">
                <p:stCondLst>
                  <p:cond evt="onClick" delay="0">
                    <p:tgtEl>
                      <p:spTgt spid="25"/>
                    </p:tgtEl>
                  </p:cond>
                </p:stCondLst>
                <p:endSync evt="end" delay="0">
                  <p:rtn val="all"/>
                </p:endSync>
                <p:childTnLst>
                  <p:par>
                    <p:cTn id="72" fill="hold">
                      <p:stCondLst>
                        <p:cond delay="0"/>
                      </p:stCondLst>
                      <p:childTnLst>
                        <p:par>
                          <p:cTn id="73" fill="hold">
                            <p:stCondLst>
                              <p:cond delay="0"/>
                            </p:stCondLst>
                            <p:childTnLst>
                              <p:par>
                                <p:cTn id="74" presetID="2" presetClass="mediacall" presetSubtype="0" fill="hold" nodeType="clickEffect">
                                  <p:stCondLst>
                                    <p:cond delay="0"/>
                                  </p:stCondLst>
                                  <p:childTnLst>
                                    <p:cmd type="call" cmd="togglePause">
                                      <p:cBhvr>
                                        <p:cTn id="75" dur="1" fill="hold"/>
                                        <p:tgtEl>
                                          <p:spTgt spid="25"/>
                                        </p:tgtEl>
                                      </p:cBhvr>
                                    </p:cmd>
                                  </p:childTnLst>
                                </p:cTn>
                              </p:par>
                            </p:childTnLst>
                          </p:cTn>
                        </p:par>
                      </p:childTnLst>
                    </p:cTn>
                  </p:par>
                </p:childTnLst>
              </p:cTn>
              <p:nextCondLst>
                <p:cond evt="onClick" delay="0">
                  <p:tgtEl>
                    <p:spTgt spid="25"/>
                  </p:tgtEl>
                </p:cond>
              </p:nextCondLst>
            </p:seq>
            <p:video>
              <p:cMediaNode vol="80000">
                <p:cTn id="76" fill="hold" display="0">
                  <p:stCondLst>
                    <p:cond delay="indefinite"/>
                  </p:stCondLst>
                </p:cTn>
                <p:tgtEl>
                  <p:spTgt spid="2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9FDDB0E-AA7D-4321-87B4-611B06CA592E}"/>
              </a:ext>
            </a:extLst>
          </p:cNvPr>
          <p:cNvPicPr>
            <a:picLocks noChangeAspect="1"/>
          </p:cNvPicPr>
          <p:nvPr/>
        </p:nvPicPr>
        <p:blipFill rotWithShape="1">
          <a:blip r:embed="rId2"/>
          <a:srcRect l="14664" t="22507" r="48029" b="22507"/>
          <a:stretch/>
        </p:blipFill>
        <p:spPr>
          <a:xfrm>
            <a:off x="357553" y="1670539"/>
            <a:ext cx="6339692" cy="3153508"/>
          </a:xfrm>
          <a:prstGeom prst="rect">
            <a:avLst/>
          </a:prstGeom>
        </p:spPr>
      </p:pic>
      <p:pic>
        <p:nvPicPr>
          <p:cNvPr id="21" name="Picture 20">
            <a:extLst>
              <a:ext uri="{FF2B5EF4-FFF2-40B4-BE49-F238E27FC236}">
                <a16:creationId xmlns:a16="http://schemas.microsoft.com/office/drawing/2014/main" id="{14BEF1D9-C344-4AAA-BBFE-9E5752B327A8}"/>
              </a:ext>
            </a:extLst>
          </p:cNvPr>
          <p:cNvPicPr>
            <a:picLocks noChangeAspect="1"/>
          </p:cNvPicPr>
          <p:nvPr/>
        </p:nvPicPr>
        <p:blipFill rotWithShape="1">
          <a:blip r:embed="rId3"/>
          <a:srcRect l="15049" t="26068" r="48028" b="18945"/>
          <a:stretch/>
        </p:blipFill>
        <p:spPr>
          <a:xfrm>
            <a:off x="5632939" y="1670539"/>
            <a:ext cx="6274333" cy="3153508"/>
          </a:xfrm>
          <a:prstGeom prst="rect">
            <a:avLst/>
          </a:prstGeom>
        </p:spPr>
      </p:pic>
      <p:sp>
        <p:nvSpPr>
          <p:cNvPr id="8" name="Rectangle 7">
            <a:extLst>
              <a:ext uri="{FF2B5EF4-FFF2-40B4-BE49-F238E27FC236}">
                <a16:creationId xmlns:a16="http://schemas.microsoft.com/office/drawing/2014/main" id="{9246A2FA-6C05-412C-8AD6-CF5DB5D0A75C}"/>
              </a:ext>
            </a:extLst>
          </p:cNvPr>
          <p:cNvSpPr/>
          <p:nvPr/>
        </p:nvSpPr>
        <p:spPr>
          <a:xfrm>
            <a:off x="10668000" y="2151184"/>
            <a:ext cx="1131277" cy="28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DC125C96-6600-4A29-87AD-B9F88E55AE01}"/>
              </a:ext>
            </a:extLst>
          </p:cNvPr>
          <p:cNvSpPr/>
          <p:nvPr/>
        </p:nvSpPr>
        <p:spPr>
          <a:xfrm>
            <a:off x="10667999" y="2567355"/>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Rectangle 9">
            <a:extLst>
              <a:ext uri="{FF2B5EF4-FFF2-40B4-BE49-F238E27FC236}">
                <a16:creationId xmlns:a16="http://schemas.microsoft.com/office/drawing/2014/main" id="{BCF965EB-6611-4487-80CD-C46688418448}"/>
              </a:ext>
            </a:extLst>
          </p:cNvPr>
          <p:cNvSpPr/>
          <p:nvPr/>
        </p:nvSpPr>
        <p:spPr>
          <a:xfrm>
            <a:off x="10621107" y="2831127"/>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BE66200D-6942-498E-88AE-2EA03B31A0FA}"/>
              </a:ext>
            </a:extLst>
          </p:cNvPr>
          <p:cNvSpPr/>
          <p:nvPr/>
        </p:nvSpPr>
        <p:spPr>
          <a:xfrm>
            <a:off x="10667998" y="3094899"/>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Rectangle 11">
            <a:extLst>
              <a:ext uri="{FF2B5EF4-FFF2-40B4-BE49-F238E27FC236}">
                <a16:creationId xmlns:a16="http://schemas.microsoft.com/office/drawing/2014/main" id="{5533BB1B-119F-42ED-838F-53D282534969}"/>
              </a:ext>
            </a:extLst>
          </p:cNvPr>
          <p:cNvSpPr/>
          <p:nvPr/>
        </p:nvSpPr>
        <p:spPr>
          <a:xfrm>
            <a:off x="10621106" y="3329353"/>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Rectangle 12">
            <a:extLst>
              <a:ext uri="{FF2B5EF4-FFF2-40B4-BE49-F238E27FC236}">
                <a16:creationId xmlns:a16="http://schemas.microsoft.com/office/drawing/2014/main" id="{B2DF7C12-73CF-4DB2-BACC-397F1619E076}"/>
              </a:ext>
            </a:extLst>
          </p:cNvPr>
          <p:cNvSpPr/>
          <p:nvPr/>
        </p:nvSpPr>
        <p:spPr>
          <a:xfrm>
            <a:off x="10667997" y="3578474"/>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Rectangle 13">
            <a:extLst>
              <a:ext uri="{FF2B5EF4-FFF2-40B4-BE49-F238E27FC236}">
                <a16:creationId xmlns:a16="http://schemas.microsoft.com/office/drawing/2014/main" id="{2A89F6C5-B965-4B85-9566-A105DD3AEEBC}"/>
              </a:ext>
            </a:extLst>
          </p:cNvPr>
          <p:cNvSpPr/>
          <p:nvPr/>
        </p:nvSpPr>
        <p:spPr>
          <a:xfrm>
            <a:off x="10621106" y="3837835"/>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Rectangle 15">
            <a:extLst>
              <a:ext uri="{FF2B5EF4-FFF2-40B4-BE49-F238E27FC236}">
                <a16:creationId xmlns:a16="http://schemas.microsoft.com/office/drawing/2014/main" id="{476AD8A5-FBBE-48ED-8A51-D3AF736CA7A1}"/>
              </a:ext>
            </a:extLst>
          </p:cNvPr>
          <p:cNvSpPr/>
          <p:nvPr/>
        </p:nvSpPr>
        <p:spPr>
          <a:xfrm>
            <a:off x="10621106" y="4086956"/>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Rectangle 16">
            <a:extLst>
              <a:ext uri="{FF2B5EF4-FFF2-40B4-BE49-F238E27FC236}">
                <a16:creationId xmlns:a16="http://schemas.microsoft.com/office/drawing/2014/main" id="{3E65BE3A-F1FA-4F47-81D7-72A39C71C099}"/>
              </a:ext>
            </a:extLst>
          </p:cNvPr>
          <p:cNvSpPr/>
          <p:nvPr/>
        </p:nvSpPr>
        <p:spPr>
          <a:xfrm>
            <a:off x="10667994" y="4201260"/>
            <a:ext cx="1239278"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22" name="Picture 21">
            <a:extLst>
              <a:ext uri="{FF2B5EF4-FFF2-40B4-BE49-F238E27FC236}">
                <a16:creationId xmlns:a16="http://schemas.microsoft.com/office/drawing/2014/main" id="{B475AB4E-684D-484A-839A-D4BC6472F175}"/>
              </a:ext>
            </a:extLst>
          </p:cNvPr>
          <p:cNvPicPr>
            <a:picLocks noChangeAspect="1"/>
          </p:cNvPicPr>
          <p:nvPr/>
        </p:nvPicPr>
        <p:blipFill rotWithShape="1">
          <a:blip r:embed="rId2"/>
          <a:srcRect l="45570" t="69112" r="48029" b="28128"/>
          <a:stretch/>
        </p:blipFill>
        <p:spPr>
          <a:xfrm>
            <a:off x="4479827" y="1913792"/>
            <a:ext cx="1087753" cy="158263"/>
          </a:xfrm>
          <a:prstGeom prst="rect">
            <a:avLst/>
          </a:prstGeom>
        </p:spPr>
      </p:pic>
      <p:pic>
        <p:nvPicPr>
          <p:cNvPr id="24" name="Picture 23">
            <a:extLst>
              <a:ext uri="{FF2B5EF4-FFF2-40B4-BE49-F238E27FC236}">
                <a16:creationId xmlns:a16="http://schemas.microsoft.com/office/drawing/2014/main" id="{44ED6458-AA41-4FF8-ADFD-6C325633AF82}"/>
              </a:ext>
            </a:extLst>
          </p:cNvPr>
          <p:cNvPicPr>
            <a:picLocks noChangeAspect="1"/>
          </p:cNvPicPr>
          <p:nvPr/>
        </p:nvPicPr>
        <p:blipFill rotWithShape="1">
          <a:blip r:embed="rId3"/>
          <a:srcRect l="44679" t="72060" r="48028" b="24030"/>
          <a:stretch/>
        </p:blipFill>
        <p:spPr>
          <a:xfrm>
            <a:off x="9300206" y="1907931"/>
            <a:ext cx="1239278" cy="224214"/>
          </a:xfrm>
          <a:prstGeom prst="rect">
            <a:avLst/>
          </a:prstGeom>
        </p:spPr>
      </p:pic>
      <p:sp>
        <p:nvSpPr>
          <p:cNvPr id="25" name="Rectangle 24">
            <a:extLst>
              <a:ext uri="{FF2B5EF4-FFF2-40B4-BE49-F238E27FC236}">
                <a16:creationId xmlns:a16="http://schemas.microsoft.com/office/drawing/2014/main" id="{14A16A97-6979-4F44-9639-2ABCDEF44F2B}"/>
              </a:ext>
            </a:extLst>
          </p:cNvPr>
          <p:cNvSpPr/>
          <p:nvPr/>
        </p:nvSpPr>
        <p:spPr>
          <a:xfrm>
            <a:off x="10667994" y="4333872"/>
            <a:ext cx="1304637" cy="11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84430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7" descr="A picture containing text, map&#10;&#10;Description automatically generated">
            <a:extLst>
              <a:ext uri="{FF2B5EF4-FFF2-40B4-BE49-F238E27FC236}">
                <a16:creationId xmlns:a16="http://schemas.microsoft.com/office/drawing/2014/main" id="{01DAF796-2EB0-461B-8A67-64C3E6FAACD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4217322"/>
            <a:ext cx="5181600" cy="2010252"/>
          </a:xfrm>
        </p:spPr>
      </p:pic>
      <p:pic>
        <p:nvPicPr>
          <p:cNvPr id="17" name="Picture 16" descr="A screenshot of a cell phone&#10;&#10;Description automatically generated">
            <a:extLst>
              <a:ext uri="{FF2B5EF4-FFF2-40B4-BE49-F238E27FC236}">
                <a16:creationId xmlns:a16="http://schemas.microsoft.com/office/drawing/2014/main" id="{6FEC99B9-2837-459E-9130-CC53E7B0F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3546" y="3238805"/>
            <a:ext cx="5283377" cy="3396456"/>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DAEF264C-7417-4689-BC4E-A8B33845C2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56" y="699667"/>
            <a:ext cx="4245629" cy="2729333"/>
          </a:xfrm>
          <a:prstGeom prst="rect">
            <a:avLst/>
          </a:prstGeom>
        </p:spPr>
      </p:pic>
      <p:pic>
        <p:nvPicPr>
          <p:cNvPr id="23" name="Content Placeholder 14" descr="A screenshot of a cell phone&#10;&#10;Description automatically generated">
            <a:extLst>
              <a:ext uri="{FF2B5EF4-FFF2-40B4-BE49-F238E27FC236}">
                <a16:creationId xmlns:a16="http://schemas.microsoft.com/office/drawing/2014/main" id="{20545282-32D1-4B9A-969D-AAE418FAC1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974" y="687274"/>
            <a:ext cx="4284184" cy="2754118"/>
          </a:xfrm>
          <a:prstGeom prst="rect">
            <a:avLst/>
          </a:prstGeom>
        </p:spPr>
      </p:pic>
      <p:sp>
        <p:nvSpPr>
          <p:cNvPr id="26" name="Title 1">
            <a:extLst>
              <a:ext uri="{FF2B5EF4-FFF2-40B4-BE49-F238E27FC236}">
                <a16:creationId xmlns:a16="http://schemas.microsoft.com/office/drawing/2014/main" id="{1CB06BC8-64B9-4D6E-815A-4B4451870931}"/>
              </a:ext>
            </a:extLst>
          </p:cNvPr>
          <p:cNvSpPr txBox="1">
            <a:spLocks/>
          </p:cNvSpPr>
          <p:nvPr/>
        </p:nvSpPr>
        <p:spPr>
          <a:xfrm>
            <a:off x="8304346" y="1482022"/>
            <a:ext cx="38393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636EFA"/>
                </a:solidFill>
              </a:rPr>
              <a:t>River discharge </a:t>
            </a:r>
            <a:r>
              <a:rPr lang="en-US" sz="2800" dirty="0">
                <a:solidFill>
                  <a:srgbClr val="636EFA"/>
                </a:solidFill>
              </a:rPr>
              <a:t>example year 2006</a:t>
            </a:r>
            <a:endParaRPr lang="en-AT" dirty="0">
              <a:solidFill>
                <a:srgbClr val="636EFA"/>
              </a:solidFill>
            </a:endParaRPr>
          </a:p>
        </p:txBody>
      </p:sp>
      <p:sp>
        <p:nvSpPr>
          <p:cNvPr id="27" name="Rectangle 26">
            <a:extLst>
              <a:ext uri="{FF2B5EF4-FFF2-40B4-BE49-F238E27FC236}">
                <a16:creationId xmlns:a16="http://schemas.microsoft.com/office/drawing/2014/main" id="{05A8336A-3433-4E5C-AE31-E966CE4EB817}"/>
              </a:ext>
            </a:extLst>
          </p:cNvPr>
          <p:cNvSpPr/>
          <p:nvPr/>
        </p:nvSpPr>
        <p:spPr>
          <a:xfrm>
            <a:off x="8210550" y="1339850"/>
            <a:ext cx="3791294" cy="1600200"/>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5288337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13327</TotalTime>
  <Words>451</Words>
  <Application>Microsoft Office PowerPoint</Application>
  <PresentationFormat>Widescreen</PresentationFormat>
  <Paragraphs>141</Paragraphs>
  <Slides>14</Slides>
  <Notes>4</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Trebuchet MS</vt:lpstr>
      <vt:lpstr>Office Theme</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Calibration parameters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SMILOVIC Mikhail</dc:creator>
  <cp:lastModifiedBy>SMILOVIC Mikhail</cp:lastModifiedBy>
  <cp:revision>26</cp:revision>
  <dcterms:created xsi:type="dcterms:W3CDTF">2020-06-08T08:46:42Z</dcterms:created>
  <dcterms:modified xsi:type="dcterms:W3CDTF">2020-06-17T14:59:06Z</dcterms:modified>
</cp:coreProperties>
</file>